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6" r:id="rId11"/>
    <p:sldId id="267" r:id="rId12"/>
    <p:sldId id="265" r:id="rId13"/>
    <p:sldId id="264" r:id="rId14"/>
    <p:sldId id="269" r:id="rId15"/>
    <p:sldId id="270" r:id="rId16"/>
    <p:sldId id="271" r:id="rId1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7" autoAdjust="0"/>
    <p:restoredTop sz="86402" autoAdjust="0"/>
  </p:normalViewPr>
  <p:slideViewPr>
    <p:cSldViewPr>
      <p:cViewPr varScale="1">
        <p:scale>
          <a:sx n="76" d="100"/>
          <a:sy n="76" d="100"/>
        </p:scale>
        <p:origin x="-773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093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27D2-DC95-459C-8114-CCDCA8686E42}" type="datetimeFigureOut">
              <a:rPr lang="en-US" smtClean="0"/>
              <a:pPr/>
              <a:t>8/11/2012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DD60-0D34-40D5-9BBA-3B470E64D3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27D2-DC95-459C-8114-CCDCA8686E42}" type="datetimeFigureOut">
              <a:rPr lang="en-US" smtClean="0"/>
              <a:pPr/>
              <a:t>8/11/2012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DD60-0D34-40D5-9BBA-3B470E64D3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27D2-DC95-459C-8114-CCDCA8686E42}" type="datetimeFigureOut">
              <a:rPr lang="en-US" smtClean="0"/>
              <a:pPr/>
              <a:t>8/11/2012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DD60-0D34-40D5-9BBA-3B470E64D3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27D2-DC95-459C-8114-CCDCA8686E42}" type="datetimeFigureOut">
              <a:rPr lang="en-US" smtClean="0"/>
              <a:pPr/>
              <a:t>8/11/2012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DD60-0D34-40D5-9BBA-3B470E64D3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27D2-DC95-459C-8114-CCDCA8686E42}" type="datetimeFigureOut">
              <a:rPr lang="en-US" smtClean="0"/>
              <a:pPr/>
              <a:t>8/11/2012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DD60-0D34-40D5-9BBA-3B470E64D3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27D2-DC95-459C-8114-CCDCA8686E42}" type="datetimeFigureOut">
              <a:rPr lang="en-US" smtClean="0"/>
              <a:pPr/>
              <a:t>8/11/2012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DD60-0D34-40D5-9BBA-3B470E64D3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27D2-DC95-459C-8114-CCDCA8686E42}" type="datetimeFigureOut">
              <a:rPr lang="en-US" smtClean="0"/>
              <a:pPr/>
              <a:t>8/11/2012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DD60-0D34-40D5-9BBA-3B470E64D3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27D2-DC95-459C-8114-CCDCA8686E42}" type="datetimeFigureOut">
              <a:rPr lang="en-US" smtClean="0"/>
              <a:pPr/>
              <a:t>8/11/2012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7DDD60-0D34-40D5-9BBA-3B470E64D3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27D2-DC95-459C-8114-CCDCA8686E42}" type="datetimeFigureOut">
              <a:rPr lang="en-US" smtClean="0"/>
              <a:pPr/>
              <a:t>8/11/2012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DD60-0D34-40D5-9BBA-3B470E64D3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27D2-DC95-459C-8114-CCDCA8686E42}" type="datetimeFigureOut">
              <a:rPr lang="en-US" smtClean="0"/>
              <a:pPr/>
              <a:t>8/11/2012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87DDD60-0D34-40D5-9BBA-3B470E64D3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21E27D2-DC95-459C-8114-CCDCA8686E42}" type="datetimeFigureOut">
              <a:rPr lang="en-US" smtClean="0"/>
              <a:pPr/>
              <a:t>8/11/2012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DD60-0D34-40D5-9BBA-3B470E64D3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21E27D2-DC95-459C-8114-CCDCA8686E42}" type="datetimeFigureOut">
              <a:rPr lang="en-US" smtClean="0"/>
              <a:pPr/>
              <a:t>8/11/2012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87DDD60-0D34-40D5-9BBA-3B470E64D3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4008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800" b="1" dirty="0" smtClean="0"/>
          </a:p>
          <a:p>
            <a:pPr>
              <a:buNone/>
            </a:pPr>
            <a:endParaRPr lang="en-US" sz="4800" b="1" dirty="0" smtClean="0"/>
          </a:p>
          <a:p>
            <a:pPr>
              <a:buNone/>
            </a:pPr>
            <a:r>
              <a:rPr lang="en-US" sz="4800" b="1" dirty="0" smtClean="0"/>
              <a:t>			Healthy Families</a:t>
            </a: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40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/>
              <a:t>B.</a:t>
            </a:r>
            <a:r>
              <a:rPr lang="el-GR" sz="3200" b="1" dirty="0" smtClean="0"/>
              <a:t> </a:t>
            </a:r>
            <a:r>
              <a:rPr lang="en-US" sz="3200" b="1" dirty="0" smtClean="0"/>
              <a:t>impurity </a:t>
            </a:r>
          </a:p>
          <a:p>
            <a:pPr>
              <a:buNone/>
            </a:pPr>
            <a:r>
              <a:rPr lang="en-US" sz="3200" b="1" dirty="0" err="1" smtClean="0"/>
              <a:t>akatharsia</a:t>
            </a:r>
            <a:r>
              <a:rPr lang="en-US" sz="3200" b="1" dirty="0" smtClean="0"/>
              <a:t> (</a:t>
            </a:r>
            <a:r>
              <a:rPr lang="en-US" sz="3200" b="1" dirty="0" err="1" smtClean="0"/>
              <a:t>ak</a:t>
            </a:r>
            <a:r>
              <a:rPr lang="en-US" sz="3200" b="1" dirty="0" smtClean="0"/>
              <a:t>-</a:t>
            </a:r>
            <a:r>
              <a:rPr lang="en-US" sz="3200" b="1" dirty="0" err="1" smtClean="0"/>
              <a:t>ath</a:t>
            </a:r>
            <a:r>
              <a:rPr lang="en-US" sz="3200" b="1" dirty="0" smtClean="0"/>
              <a:t>-</a:t>
            </a:r>
            <a:r>
              <a:rPr lang="en-US" sz="3200" b="1" dirty="0" err="1" smtClean="0"/>
              <a:t>ar</a:t>
            </a:r>
            <a:r>
              <a:rPr lang="en-US" sz="3200" b="1" dirty="0" smtClean="0"/>
              <a:t>-see'-ah) n.</a:t>
            </a:r>
          </a:p>
          <a:p>
            <a:pPr lvl="1">
              <a:buNone/>
            </a:pPr>
            <a:r>
              <a:rPr lang="en-US" sz="3200" b="1" dirty="0" smtClean="0"/>
              <a:t>1. impurity (the quality)</a:t>
            </a:r>
          </a:p>
          <a:p>
            <a:pPr>
              <a:buNone/>
            </a:pPr>
            <a:r>
              <a:rPr lang="en-US" sz="3200" dirty="0" smtClean="0"/>
              <a:t>{physically or morally}</a:t>
            </a:r>
            <a:r>
              <a:rPr lang="en-US" sz="3200" i="1" dirty="0" smtClean="0"/>
              <a:t> uncleanness </a:t>
            </a:r>
          </a:p>
          <a:p>
            <a:pPr>
              <a:buNone/>
            </a:pPr>
            <a:r>
              <a:rPr lang="pt-BR" sz="3200" b="1" dirty="0" smtClean="0"/>
              <a:t> </a:t>
            </a:r>
          </a:p>
          <a:p>
            <a:pPr>
              <a:buNone/>
            </a:pPr>
            <a:r>
              <a:rPr lang="pt-BR" sz="3200" b="1" dirty="0" smtClean="0"/>
              <a:t>C. shameful passion</a:t>
            </a:r>
          </a:p>
          <a:p>
            <a:pPr>
              <a:buNone/>
            </a:pPr>
            <a:r>
              <a:rPr lang="pt-BR" sz="3200" b="1" dirty="0" smtClean="0"/>
              <a:t>pathos (path'-os) n.</a:t>
            </a:r>
          </a:p>
          <a:p>
            <a:pPr lvl="1">
              <a:buNone/>
            </a:pPr>
            <a:r>
              <a:rPr lang="en-US" sz="3200" b="1" dirty="0" smtClean="0"/>
              <a:t>1. </a:t>
            </a:r>
            <a:r>
              <a:rPr lang="en-US" sz="3200" b="1" i="1" dirty="0" smtClean="0"/>
              <a:t> suffering ("pathos")</a:t>
            </a:r>
          </a:p>
          <a:p>
            <a:pPr lvl="1">
              <a:buNone/>
            </a:pPr>
            <a:r>
              <a:rPr lang="en-US" sz="3200" b="1" dirty="0" smtClean="0"/>
              <a:t>2. </a:t>
            </a:r>
            <a:r>
              <a:rPr lang="en-US" sz="3200" b="1" i="1" dirty="0" smtClean="0"/>
              <a:t>a passion (especially sexual lust)</a:t>
            </a:r>
          </a:p>
          <a:p>
            <a:pPr>
              <a:buNone/>
            </a:pPr>
            <a:r>
              <a:rPr lang="en-US" sz="3200" i="1" dirty="0" smtClean="0"/>
              <a:t>KJV: (inordinate) affection, lust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40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3200" b="1" dirty="0" smtClean="0"/>
              <a:t> </a:t>
            </a:r>
            <a:r>
              <a:rPr lang="en-US" sz="3200" b="1" dirty="0" smtClean="0"/>
              <a:t>D. Evil desire</a:t>
            </a:r>
          </a:p>
          <a:p>
            <a:pPr>
              <a:buNone/>
            </a:pPr>
            <a:r>
              <a:rPr lang="en-US" sz="3200" b="1" dirty="0" err="1" smtClean="0"/>
              <a:t>kakos</a:t>
            </a:r>
            <a:r>
              <a:rPr lang="en-US" sz="3200" b="1" dirty="0" smtClean="0"/>
              <a:t> (</a:t>
            </a:r>
            <a:r>
              <a:rPr lang="en-US" sz="3200" b="1" dirty="0" err="1" smtClean="0"/>
              <a:t>kak-os</a:t>
            </a:r>
            <a:r>
              <a:rPr lang="en-US" sz="3200" b="1" dirty="0" smtClean="0"/>
              <a:t>') adj.</a:t>
            </a:r>
          </a:p>
          <a:p>
            <a:pPr lvl="1">
              <a:buNone/>
            </a:pPr>
            <a:r>
              <a:rPr lang="en-US" sz="3200" b="1" dirty="0" smtClean="0"/>
              <a:t>1. worthless</a:t>
            </a:r>
          </a:p>
          <a:p>
            <a:pPr lvl="1">
              <a:buNone/>
            </a:pPr>
            <a:r>
              <a:rPr lang="en-US" sz="3200" b="1" dirty="0" smtClean="0"/>
              <a:t>2. </a:t>
            </a:r>
            <a:r>
              <a:rPr lang="en-US" sz="3200" b="1" i="1" dirty="0" smtClean="0"/>
              <a:t>depraved</a:t>
            </a:r>
          </a:p>
          <a:p>
            <a:pPr lvl="1">
              <a:buNone/>
            </a:pPr>
            <a:r>
              <a:rPr lang="en-US" sz="3200" b="1" dirty="0" smtClean="0"/>
              <a:t>3. </a:t>
            </a:r>
            <a:r>
              <a:rPr lang="en-US" sz="3200" b="1" i="1" dirty="0" smtClean="0"/>
              <a:t>Injurious</a:t>
            </a:r>
          </a:p>
          <a:p>
            <a:pPr>
              <a:buNone/>
            </a:pPr>
            <a:r>
              <a:rPr lang="en-US" sz="3200" i="1" dirty="0" smtClean="0"/>
              <a:t>KJV: bad, evil, harm, ill, wicked</a:t>
            </a:r>
          </a:p>
          <a:p>
            <a:pPr>
              <a:buNone/>
            </a:pPr>
            <a:r>
              <a:rPr lang="en-US" sz="3200" b="1" dirty="0" smtClean="0"/>
              <a:t>E. Greed	</a:t>
            </a:r>
          </a:p>
          <a:p>
            <a:pPr>
              <a:buNone/>
            </a:pPr>
            <a:r>
              <a:rPr lang="en-US" sz="3200" b="1" dirty="0" err="1" smtClean="0"/>
              <a:t>pleonexia</a:t>
            </a:r>
            <a:r>
              <a:rPr lang="en-US" sz="3200" b="1" dirty="0" smtClean="0"/>
              <a:t> (</a:t>
            </a:r>
            <a:r>
              <a:rPr lang="en-US" sz="3200" b="1" dirty="0" err="1" smtClean="0"/>
              <a:t>pleh</a:t>
            </a:r>
            <a:r>
              <a:rPr lang="en-US" sz="3200" b="1" dirty="0" smtClean="0"/>
              <a:t>-on-ex-</a:t>
            </a:r>
            <a:r>
              <a:rPr lang="en-US" sz="3200" b="1" dirty="0" err="1" smtClean="0"/>
              <a:t>ee</a:t>
            </a:r>
            <a:r>
              <a:rPr lang="en-US" sz="3200" b="1" dirty="0" smtClean="0"/>
              <a:t>'-ah) n.</a:t>
            </a:r>
          </a:p>
          <a:p>
            <a:pPr lvl="1">
              <a:buNone/>
            </a:pPr>
            <a:r>
              <a:rPr lang="en-US" sz="2800" b="1" dirty="0" smtClean="0"/>
              <a:t>1. avaricious</a:t>
            </a:r>
          </a:p>
          <a:p>
            <a:pPr lvl="1">
              <a:buNone/>
            </a:pPr>
            <a:r>
              <a:rPr lang="en-US" sz="2800" b="1" dirty="0" smtClean="0"/>
              <a:t>2. </a:t>
            </a:r>
            <a:r>
              <a:rPr lang="en-US" sz="2000" b="1" i="1" dirty="0" smtClean="0"/>
              <a:t>(by implication)</a:t>
            </a:r>
            <a:r>
              <a:rPr lang="en-US" sz="2800" b="1" i="1" dirty="0" smtClean="0"/>
              <a:t> fraudulency, extortion</a:t>
            </a:r>
          </a:p>
          <a:p>
            <a:pPr>
              <a:buNone/>
            </a:pPr>
            <a:endParaRPr lang="en-US" sz="3200" i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400800"/>
          </a:xfrm>
        </p:spPr>
        <p:txBody>
          <a:bodyPr/>
          <a:lstStyle/>
          <a:p>
            <a:pPr>
              <a:buNone/>
            </a:pPr>
            <a:r>
              <a:rPr lang="en-US" sz="3200" b="1" dirty="0" smtClean="0"/>
              <a:t>Avaricious often implies a pathological, driven greediness for money or other valuables and usually goes hand in hand with miserliness. </a:t>
            </a:r>
          </a:p>
          <a:p>
            <a:pPr>
              <a:buNone/>
            </a:pPr>
            <a:r>
              <a:rPr lang="en-US" sz="3200" b="1" dirty="0" smtClean="0"/>
              <a:t>In other words input far exceeds output!!!!</a:t>
            </a:r>
          </a:p>
          <a:p>
            <a:pPr>
              <a:buNone/>
            </a:pPr>
            <a:endParaRPr lang="en-US" sz="3200" b="1" dirty="0" smtClean="0"/>
          </a:p>
          <a:p>
            <a:pPr>
              <a:buNone/>
            </a:pPr>
            <a:r>
              <a:rPr lang="en-US" sz="3200" b="1" dirty="0" smtClean="0"/>
              <a:t>Col 3:6) Because of these things the wrath of God is coming on the sons of disobedience.</a:t>
            </a:r>
          </a:p>
          <a:p>
            <a:pPr>
              <a:buNone/>
            </a:pPr>
            <a:r>
              <a:rPr lang="en-US" sz="3200" b="1" dirty="0" smtClean="0"/>
              <a:t>7) You also lived your lives in this way at one time, when you used to live among them.</a:t>
            </a:r>
          </a:p>
          <a:p>
            <a:pPr>
              <a:buNone/>
            </a:pP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40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/>
              <a:t>8) </a:t>
            </a:r>
            <a:r>
              <a:rPr lang="en-US" sz="3200" b="1" dirty="0" smtClean="0">
                <a:solidFill>
                  <a:srgbClr val="FF0000"/>
                </a:solidFill>
              </a:rPr>
              <a:t>But now, put off all such things </a:t>
            </a:r>
          </a:p>
          <a:p>
            <a:pPr>
              <a:buNone/>
            </a:pPr>
            <a:r>
              <a:rPr lang="en-US" sz="3200" b="1" dirty="0" smtClean="0"/>
              <a:t>as anger, rage, </a:t>
            </a:r>
          </a:p>
          <a:p>
            <a:pPr>
              <a:buNone/>
            </a:pPr>
            <a:r>
              <a:rPr lang="en-US" sz="3200" b="1" dirty="0" smtClean="0"/>
              <a:t>- malice, </a:t>
            </a:r>
          </a:p>
          <a:p>
            <a:pPr>
              <a:buNone/>
            </a:pPr>
            <a:r>
              <a:rPr lang="fi-FI" sz="3200" b="1" dirty="0" smtClean="0"/>
              <a:t>(kak-ee'-ah) n.</a:t>
            </a:r>
          </a:p>
          <a:p>
            <a:pPr>
              <a:buNone/>
            </a:pPr>
            <a:r>
              <a:rPr lang="en-US" sz="3200" b="1" dirty="0" smtClean="0"/>
              <a:t>1. badness</a:t>
            </a:r>
          </a:p>
          <a:p>
            <a:pPr>
              <a:buNone/>
            </a:pPr>
            <a:r>
              <a:rPr lang="en-US" sz="3200" b="1" dirty="0" smtClean="0"/>
              <a:t>2. </a:t>
            </a:r>
            <a:r>
              <a:rPr lang="en-US" sz="3200" b="1" i="1" dirty="0" smtClean="0"/>
              <a:t>depravity</a:t>
            </a:r>
          </a:p>
          <a:p>
            <a:pPr>
              <a:buNone/>
            </a:pPr>
            <a:r>
              <a:rPr lang="en-US" sz="3200" b="1" dirty="0" smtClean="0"/>
              <a:t>3. </a:t>
            </a:r>
            <a:r>
              <a:rPr lang="en-US" sz="3200" b="1" i="1" dirty="0" smtClean="0"/>
              <a:t>malignity</a:t>
            </a:r>
          </a:p>
          <a:p>
            <a:pPr>
              <a:buNone/>
            </a:pPr>
            <a:r>
              <a:rPr lang="en-US" sz="3200" b="1" dirty="0" smtClean="0"/>
              <a:t>4. t</a:t>
            </a:r>
            <a:r>
              <a:rPr lang="en-US" sz="3200" b="1" i="1" dirty="0" smtClean="0"/>
              <a:t>rouble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400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200" b="1" dirty="0" smtClean="0"/>
              <a:t>-slander </a:t>
            </a:r>
          </a:p>
          <a:p>
            <a:pPr>
              <a:buNone/>
            </a:pPr>
            <a:r>
              <a:rPr lang="el-GR" sz="3200" b="1" dirty="0" smtClean="0"/>
              <a:t>Βλασφημία </a:t>
            </a:r>
            <a:r>
              <a:rPr lang="en-US" sz="3200" b="1" dirty="0" err="1" smtClean="0"/>
              <a:t>blas-fay-mee</a:t>
            </a:r>
            <a:r>
              <a:rPr lang="en-US" sz="3200" b="1" dirty="0" smtClean="0"/>
              <a:t>'-ah) n.</a:t>
            </a:r>
          </a:p>
          <a:p>
            <a:pPr marL="550926" indent="-514350">
              <a:buNone/>
            </a:pPr>
            <a:r>
              <a:rPr lang="en-US" sz="3200" b="1" dirty="0" smtClean="0"/>
              <a:t>vilification (especially against God)</a:t>
            </a:r>
          </a:p>
          <a:p>
            <a:pPr marL="550926" indent="-514350">
              <a:buNone/>
            </a:pPr>
            <a:r>
              <a:rPr lang="en-US" sz="3200" i="1" dirty="0" smtClean="0"/>
              <a:t>KJV: blasphemy, evil speaking, railing (</a:t>
            </a:r>
            <a:r>
              <a:rPr lang="en-US" sz="3200" b="1" dirty="0" smtClean="0"/>
              <a:t>“</a:t>
            </a:r>
            <a:r>
              <a:rPr lang="en-US" sz="3200" dirty="0" err="1" smtClean="0"/>
              <a:t>Dissin</a:t>
            </a:r>
            <a:r>
              <a:rPr lang="en-US" sz="3200" dirty="0" smtClean="0"/>
              <a:t>”)</a:t>
            </a:r>
            <a:r>
              <a:rPr lang="en-US" sz="3200" b="1" dirty="0" smtClean="0"/>
              <a:t> </a:t>
            </a:r>
          </a:p>
          <a:p>
            <a:pPr>
              <a:buNone/>
            </a:pPr>
            <a:endParaRPr lang="en-US" sz="3200" b="1" dirty="0" smtClean="0"/>
          </a:p>
          <a:p>
            <a:pPr>
              <a:buNone/>
            </a:pPr>
            <a:r>
              <a:rPr lang="en-US" sz="3200" b="1" dirty="0" smtClean="0"/>
              <a:t>-abusive language from your mouth.</a:t>
            </a:r>
          </a:p>
          <a:p>
            <a:pPr>
              <a:buNone/>
            </a:pPr>
            <a:r>
              <a:rPr lang="el-GR" sz="3200" b="1" dirty="0" smtClean="0"/>
              <a:t>Αἰσχρολογία </a:t>
            </a:r>
            <a:r>
              <a:rPr lang="en-US" sz="3200" b="1" dirty="0" smtClean="0"/>
              <a:t>(</a:t>
            </a:r>
            <a:r>
              <a:rPr lang="en-US" sz="3200" b="1" dirty="0" err="1" smtClean="0"/>
              <a:t>ai-skhrol-og-ee</a:t>
            </a:r>
            <a:r>
              <a:rPr lang="en-US" sz="3200" b="1" dirty="0" smtClean="0"/>
              <a:t>'-ah) n.</a:t>
            </a:r>
          </a:p>
          <a:p>
            <a:pPr marL="550926" indent="-514350">
              <a:buAutoNum type="arabicPeriod"/>
            </a:pPr>
            <a:r>
              <a:rPr lang="en-US" sz="3200" b="1" dirty="0" smtClean="0"/>
              <a:t>vile, disgraceful conversation</a:t>
            </a:r>
          </a:p>
          <a:p>
            <a:pPr>
              <a:buNone/>
            </a:pP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400800"/>
          </a:xfrm>
        </p:spPr>
        <p:txBody>
          <a:bodyPr/>
          <a:lstStyle/>
          <a:p>
            <a:pPr>
              <a:buNone/>
            </a:pPr>
            <a:r>
              <a:rPr lang="en-US" sz="3200" b="1" i="1" dirty="0" smtClean="0"/>
              <a:t>Col 3:9) Do not lie to one another </a:t>
            </a:r>
            <a:r>
              <a:rPr lang="en-US" sz="3200" b="1" i="1" dirty="0" smtClean="0">
                <a:solidFill>
                  <a:srgbClr val="FF0000"/>
                </a:solidFill>
              </a:rPr>
              <a:t>since you have put off </a:t>
            </a:r>
            <a:r>
              <a:rPr lang="en-US" sz="3200" b="1" i="1" dirty="0" smtClean="0"/>
              <a:t>the old man with its practices</a:t>
            </a:r>
          </a:p>
          <a:p>
            <a:pPr>
              <a:buNone/>
            </a:pPr>
            <a:r>
              <a:rPr lang="en-US" sz="3200" b="1" i="1" dirty="0" smtClean="0"/>
              <a:t>10) and have been clothed with the new man that is being renewed in knowledge according to the image of the one who created it.</a:t>
            </a:r>
          </a:p>
          <a:p>
            <a:pPr>
              <a:buNone/>
            </a:pPr>
            <a:r>
              <a:rPr lang="en-US" sz="3200" b="1" i="1" dirty="0" smtClean="0"/>
              <a:t>2 Tim 2:21) Therefore if anyone </a:t>
            </a:r>
            <a:r>
              <a:rPr lang="en-US" sz="3200" b="1" i="1" dirty="0" smtClean="0">
                <a:solidFill>
                  <a:srgbClr val="FF0000"/>
                </a:solidFill>
              </a:rPr>
              <a:t>cleanses himself from the latter,</a:t>
            </a:r>
            <a:r>
              <a:rPr lang="en-US" sz="3200" b="1" i="1" dirty="0" smtClean="0"/>
              <a:t> he will be a vessel for honor, </a:t>
            </a:r>
          </a:p>
          <a:p>
            <a:pPr>
              <a:buNone/>
            </a:pPr>
            <a:r>
              <a:rPr lang="en-US" sz="3200" b="1" i="1" dirty="0" smtClean="0"/>
              <a:t>         sanctified and useful for the Master,  	 	 </a:t>
            </a:r>
          </a:p>
          <a:p>
            <a:pPr>
              <a:buNone/>
            </a:pPr>
            <a:r>
              <a:rPr lang="en-US" sz="3200" b="1" i="1" dirty="0" smtClean="0"/>
              <a:t>		prepared for every good work.</a:t>
            </a:r>
          </a:p>
          <a:p>
            <a:pPr>
              <a:buNone/>
            </a:pPr>
            <a:endParaRPr lang="en-US" sz="3200" b="1" dirty="0" smtClean="0"/>
          </a:p>
          <a:p>
            <a:pPr>
              <a:buNone/>
            </a:pPr>
            <a:endParaRPr lang="en-US" sz="3200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40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/>
              <a:t>Next week</a:t>
            </a:r>
          </a:p>
          <a:p>
            <a:pPr>
              <a:buNone/>
            </a:pPr>
            <a:r>
              <a:rPr lang="en-US" sz="3200" b="1" dirty="0" smtClean="0"/>
              <a:t>The Role of Husband and Father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40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/>
              <a:t>A key component to healthy families is for the husband, wife and children to know their biblical God given roles.</a:t>
            </a:r>
          </a:p>
          <a:p>
            <a:pPr>
              <a:buNone/>
            </a:pPr>
            <a:r>
              <a:rPr lang="en-US" sz="3200" b="1" dirty="0" smtClean="0"/>
              <a:t>Let us first look at the father’s role!</a:t>
            </a:r>
          </a:p>
          <a:p>
            <a:pPr>
              <a:buNone/>
            </a:pPr>
            <a:r>
              <a:rPr lang="en-US" sz="3200" b="1" dirty="0" smtClean="0"/>
              <a:t>	A. As spiritual leader</a:t>
            </a:r>
          </a:p>
          <a:p>
            <a:pPr>
              <a:buNone/>
            </a:pPr>
            <a:r>
              <a:rPr lang="en-US" sz="3200" b="1" dirty="0" smtClean="0"/>
              <a:t>	B. As husband</a:t>
            </a:r>
          </a:p>
          <a:p>
            <a:pPr>
              <a:buNone/>
            </a:pPr>
            <a:r>
              <a:rPr lang="en-US" sz="3200" b="1" dirty="0" smtClean="0"/>
              <a:t>	C. As Father</a:t>
            </a:r>
          </a:p>
          <a:p>
            <a:pPr>
              <a:buNone/>
            </a:pPr>
            <a:r>
              <a:rPr lang="en-US" sz="3200" b="1" dirty="0" smtClean="0"/>
              <a:t>The Spiritual Leader of the home!</a:t>
            </a:r>
          </a:p>
          <a:p>
            <a:pPr>
              <a:buNone/>
            </a:pPr>
            <a:r>
              <a:rPr lang="en-US" sz="3200" b="1" dirty="0" smtClean="0"/>
              <a:t>These verses are what the Lord says, now what are we going to do about it?</a:t>
            </a:r>
          </a:p>
          <a:p>
            <a:pPr>
              <a:buNone/>
            </a:pP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400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500" b="1" dirty="0" smtClean="0"/>
              <a:t>In order to be the Spiritual leader, you have to practice what you preach. Your wife might forgive your hypocrisy but your children will not.</a:t>
            </a:r>
          </a:p>
          <a:p>
            <a:pPr>
              <a:buNone/>
            </a:pPr>
            <a:r>
              <a:rPr lang="en-US" sz="3200" b="1" dirty="0" smtClean="0"/>
              <a:t>Rom 12</a:t>
            </a:r>
          </a:p>
          <a:p>
            <a:pPr>
              <a:buNone/>
            </a:pPr>
            <a:r>
              <a:rPr lang="en-US" sz="3200" b="1" i="1" dirty="0" smtClean="0"/>
              <a:t>1) I beseech you therefore, brethren, by the mercies of God, </a:t>
            </a:r>
            <a:r>
              <a:rPr lang="en-US" sz="3200" b="1" i="1" dirty="0" smtClean="0">
                <a:solidFill>
                  <a:srgbClr val="FF0000"/>
                </a:solidFill>
              </a:rPr>
              <a:t>that you present your bodies</a:t>
            </a:r>
            <a:r>
              <a:rPr lang="en-US" sz="3200" b="1" i="1" dirty="0" smtClean="0"/>
              <a:t> </a:t>
            </a:r>
            <a:r>
              <a:rPr lang="en-US" sz="3200" b="1" i="1" u="sng" dirty="0" smtClean="0">
                <a:solidFill>
                  <a:srgbClr val="FFFF00"/>
                </a:solidFill>
              </a:rPr>
              <a:t>a living sacrifice, holy, acceptable to God, which is your reasonable service.</a:t>
            </a:r>
          </a:p>
          <a:p>
            <a:pPr>
              <a:buNone/>
            </a:pPr>
            <a:r>
              <a:rPr lang="en-US" sz="3200" b="1" i="1" dirty="0" smtClean="0"/>
              <a:t>2) And </a:t>
            </a:r>
            <a:r>
              <a:rPr lang="en-US" sz="3200" b="1" i="1" dirty="0" smtClean="0">
                <a:solidFill>
                  <a:srgbClr val="FF0000"/>
                </a:solidFill>
              </a:rPr>
              <a:t>do not be </a:t>
            </a:r>
            <a:r>
              <a:rPr lang="en-US" sz="3200" b="1" i="1" u="sng" dirty="0" smtClean="0">
                <a:solidFill>
                  <a:srgbClr val="FF0000"/>
                </a:solidFill>
              </a:rPr>
              <a:t>conformed </a:t>
            </a:r>
            <a:r>
              <a:rPr lang="en-US" sz="3200" b="1" i="1" u="sng" dirty="0" smtClean="0">
                <a:solidFill>
                  <a:srgbClr val="FFFF00"/>
                </a:solidFill>
              </a:rPr>
              <a:t>to this world</a:t>
            </a:r>
            <a:r>
              <a:rPr lang="en-US" sz="3200" b="1" i="1" dirty="0" smtClean="0"/>
              <a:t>, </a:t>
            </a:r>
            <a:r>
              <a:rPr lang="en-US" sz="3200" b="1" i="1" u="sng" dirty="0" smtClean="0">
                <a:solidFill>
                  <a:srgbClr val="FF0000"/>
                </a:solidFill>
              </a:rPr>
              <a:t>but be transformed </a:t>
            </a:r>
            <a:r>
              <a:rPr lang="en-US" sz="3200" b="1" i="1" dirty="0" smtClean="0"/>
              <a:t>by the renewing of your mind, that you may prove what is that good and acceptable and perfect will of God.</a:t>
            </a:r>
          </a:p>
          <a:p>
            <a:endParaRPr lang="en-US" sz="3200" b="1" dirty="0" smtClean="0"/>
          </a:p>
          <a:p>
            <a:pPr>
              <a:buNone/>
            </a:pP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400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800" b="1" dirty="0" smtClean="0"/>
              <a:t>Eph 4:17) So I say this, and insist in the Lord, that you </a:t>
            </a:r>
            <a:r>
              <a:rPr lang="en-US" sz="3800" b="1" u="sng" dirty="0" smtClean="0">
                <a:solidFill>
                  <a:srgbClr val="FF0000"/>
                </a:solidFill>
              </a:rPr>
              <a:t>no longer live as the Gentiles </a:t>
            </a:r>
            <a:r>
              <a:rPr lang="en-US" sz="3800" b="1" dirty="0" smtClean="0"/>
              <a:t>do, in the futility of their thinking.</a:t>
            </a:r>
          </a:p>
          <a:p>
            <a:pPr>
              <a:buNone/>
            </a:pPr>
            <a:r>
              <a:rPr lang="en-US" sz="3800" b="1" dirty="0" smtClean="0">
                <a:solidFill>
                  <a:srgbClr val="FFFF00"/>
                </a:solidFill>
              </a:rPr>
              <a:t>20) </a:t>
            </a:r>
            <a:r>
              <a:rPr lang="en-US" sz="3800" b="1" u="sng" dirty="0" smtClean="0">
                <a:solidFill>
                  <a:srgbClr val="FFFF00"/>
                </a:solidFill>
              </a:rPr>
              <a:t>But you did not learn about Christ like this,</a:t>
            </a:r>
          </a:p>
          <a:p>
            <a:pPr>
              <a:buNone/>
            </a:pPr>
            <a:r>
              <a:rPr lang="en-US" sz="3800" b="1" dirty="0" smtClean="0"/>
              <a:t>21) if indeed you heard about him and were taught in him, just as the truth is in Jesus.</a:t>
            </a:r>
          </a:p>
          <a:p>
            <a:pPr>
              <a:buNone/>
            </a:pPr>
            <a:r>
              <a:rPr lang="en-US" sz="3800" b="1" dirty="0" smtClean="0">
                <a:solidFill>
                  <a:srgbClr val="FFFF00"/>
                </a:solidFill>
              </a:rPr>
              <a:t>22) </a:t>
            </a:r>
            <a:r>
              <a:rPr lang="en-US" sz="3800" b="1" i="1" dirty="0" smtClean="0"/>
              <a:t>(instead) </a:t>
            </a:r>
            <a:r>
              <a:rPr lang="en-US" sz="3800" b="1" u="sng" dirty="0" smtClean="0">
                <a:solidFill>
                  <a:srgbClr val="FFFF00"/>
                </a:solidFill>
              </a:rPr>
              <a:t>You were taught with reference to your former way of life </a:t>
            </a:r>
            <a:r>
              <a:rPr lang="en-US" sz="3800" b="1" u="sng" dirty="0" smtClean="0">
                <a:solidFill>
                  <a:srgbClr val="FF0000"/>
                </a:solidFill>
              </a:rPr>
              <a:t>to lay aside the old man</a:t>
            </a:r>
            <a:r>
              <a:rPr lang="en-US" sz="3800" b="1" dirty="0" smtClean="0"/>
              <a:t> who is being corrupted in accordance with deceitful desires,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400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200" b="1" dirty="0" smtClean="0"/>
              <a:t>23) </a:t>
            </a:r>
            <a:r>
              <a:rPr lang="en-US" sz="3200" b="1" dirty="0" smtClean="0">
                <a:solidFill>
                  <a:srgbClr val="FF0000"/>
                </a:solidFill>
              </a:rPr>
              <a:t>to be renewed </a:t>
            </a:r>
            <a:r>
              <a:rPr lang="en-US" sz="3200" b="1" dirty="0" smtClean="0"/>
              <a:t>in the spirit of your mind,</a:t>
            </a:r>
          </a:p>
          <a:p>
            <a:pPr>
              <a:buNone/>
            </a:pPr>
            <a:r>
              <a:rPr lang="en-US" sz="3200" b="1" dirty="0" smtClean="0"/>
              <a:t>24) and to </a:t>
            </a:r>
            <a:r>
              <a:rPr lang="en-US" sz="3200" b="1" dirty="0" smtClean="0">
                <a:solidFill>
                  <a:srgbClr val="FF0000"/>
                </a:solidFill>
              </a:rPr>
              <a:t>put on the new man </a:t>
            </a:r>
            <a:r>
              <a:rPr lang="en-US" sz="3200" b="1" dirty="0" smtClean="0"/>
              <a:t>who has been created in God’s image – </a:t>
            </a:r>
          </a:p>
          <a:p>
            <a:pPr>
              <a:buNone/>
            </a:pPr>
            <a:r>
              <a:rPr lang="en-US" sz="3200" b="1" dirty="0" smtClean="0"/>
              <a:t>in </a:t>
            </a:r>
            <a:r>
              <a:rPr lang="en-US" sz="3200" b="1" u="sng" dirty="0" smtClean="0">
                <a:solidFill>
                  <a:srgbClr val="FFFF00"/>
                </a:solidFill>
              </a:rPr>
              <a:t>righteousness</a:t>
            </a:r>
            <a:r>
              <a:rPr lang="en-US" sz="3200" b="1" dirty="0" smtClean="0"/>
              <a:t> and </a:t>
            </a:r>
            <a:r>
              <a:rPr lang="en-US" sz="3200" b="1" u="sng" dirty="0" smtClean="0">
                <a:solidFill>
                  <a:srgbClr val="FFFF00"/>
                </a:solidFill>
              </a:rPr>
              <a:t>holiness</a:t>
            </a:r>
            <a:r>
              <a:rPr lang="en-US" sz="3200" b="1" dirty="0" smtClean="0"/>
              <a:t> that comes from </a:t>
            </a:r>
            <a:r>
              <a:rPr lang="en-US" sz="3200" b="1" u="sng" dirty="0" smtClean="0">
                <a:solidFill>
                  <a:srgbClr val="FFFF00"/>
                </a:solidFill>
              </a:rPr>
              <a:t>truth</a:t>
            </a:r>
            <a:r>
              <a:rPr lang="en-US" sz="3200" b="1" dirty="0" smtClean="0"/>
              <a:t>.</a:t>
            </a:r>
          </a:p>
          <a:p>
            <a:pPr>
              <a:buNone/>
            </a:pPr>
            <a:r>
              <a:rPr lang="en-US" sz="3200" b="1" dirty="0" smtClean="0"/>
              <a:t>25) Therefore, having </a:t>
            </a:r>
            <a:r>
              <a:rPr lang="en-US" sz="3200" b="1" u="sng" dirty="0" smtClean="0">
                <a:solidFill>
                  <a:srgbClr val="FF0000"/>
                </a:solidFill>
              </a:rPr>
              <a:t>laid aside falsehood</a:t>
            </a:r>
            <a:r>
              <a:rPr lang="en-US" sz="3200" b="1" i="1" dirty="0" smtClean="0"/>
              <a:t>, each one of </a:t>
            </a:r>
            <a:r>
              <a:rPr lang="en-US" sz="3200" b="1" i="1" u="sng" dirty="0" smtClean="0">
                <a:solidFill>
                  <a:srgbClr val="FF0000"/>
                </a:solidFill>
              </a:rPr>
              <a:t>you speak the truth </a:t>
            </a:r>
            <a:r>
              <a:rPr lang="en-US" sz="3200" b="1" i="1" dirty="0" smtClean="0"/>
              <a:t>with his neighbor, for we are members of one another.</a:t>
            </a:r>
          </a:p>
          <a:p>
            <a:pPr>
              <a:buNone/>
            </a:pPr>
            <a:r>
              <a:rPr lang="en-US" sz="3200" b="1" dirty="0" smtClean="0"/>
              <a:t>26) </a:t>
            </a:r>
            <a:r>
              <a:rPr lang="en-US" sz="3200" b="1" i="1" dirty="0" smtClean="0"/>
              <a:t>Be angry and do not sin; </a:t>
            </a:r>
            <a:r>
              <a:rPr lang="en-US" sz="3200" b="1" i="1" dirty="0" smtClean="0">
                <a:solidFill>
                  <a:srgbClr val="FF0000"/>
                </a:solidFill>
              </a:rPr>
              <a:t>do not let the sun go down on the cause of your anger.</a:t>
            </a:r>
          </a:p>
          <a:p>
            <a:pPr>
              <a:buNone/>
            </a:pPr>
            <a:r>
              <a:rPr lang="en-US" sz="3200" b="1" dirty="0" smtClean="0"/>
              <a:t>27) </a:t>
            </a:r>
            <a:r>
              <a:rPr lang="en-US" sz="3200" b="1" dirty="0" smtClean="0">
                <a:solidFill>
                  <a:srgbClr val="FF0000"/>
                </a:solidFill>
              </a:rPr>
              <a:t>Do not give the devil an opportunity.</a:t>
            </a:r>
          </a:p>
          <a:p>
            <a:endParaRPr lang="en-US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553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200" b="1" dirty="0" smtClean="0"/>
              <a:t>28) The one who steals </a:t>
            </a:r>
            <a:r>
              <a:rPr lang="en-US" sz="3200" b="1" dirty="0" smtClean="0">
                <a:solidFill>
                  <a:srgbClr val="FF0000"/>
                </a:solidFill>
              </a:rPr>
              <a:t>must</a:t>
            </a:r>
            <a:r>
              <a:rPr lang="en-US" sz="3200" b="1" dirty="0" smtClean="0"/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steal no longer;</a:t>
            </a:r>
            <a:r>
              <a:rPr lang="en-US" sz="3200" b="1" dirty="0" smtClean="0"/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rather he must labor</a:t>
            </a:r>
            <a:r>
              <a:rPr lang="en-US" sz="3200" b="1" dirty="0" smtClean="0"/>
              <a:t>, </a:t>
            </a:r>
            <a:r>
              <a:rPr lang="en-US" sz="3200" b="1" u="sng" dirty="0" smtClean="0">
                <a:solidFill>
                  <a:srgbClr val="FFFF00"/>
                </a:solidFill>
              </a:rPr>
              <a:t>doing good with his own hands</a:t>
            </a:r>
            <a:r>
              <a:rPr lang="en-US" sz="3200" b="1" dirty="0" smtClean="0"/>
              <a:t>, so that he may have something to share with the one who has need.</a:t>
            </a:r>
          </a:p>
          <a:p>
            <a:pPr>
              <a:buNone/>
            </a:pPr>
            <a:r>
              <a:rPr lang="en-US" sz="3200" b="1" dirty="0" smtClean="0"/>
              <a:t>29) You </a:t>
            </a:r>
            <a:r>
              <a:rPr lang="en-US" sz="3200" b="1" dirty="0" smtClean="0">
                <a:solidFill>
                  <a:srgbClr val="FF0000"/>
                </a:solidFill>
              </a:rPr>
              <a:t>must let </a:t>
            </a:r>
            <a:r>
              <a:rPr lang="en-US" sz="3200" b="1" u="sng" dirty="0" smtClean="0">
                <a:solidFill>
                  <a:srgbClr val="FF0000"/>
                </a:solidFill>
              </a:rPr>
              <a:t>no unwholesome word </a:t>
            </a:r>
            <a:r>
              <a:rPr lang="en-US" sz="3200" b="1" dirty="0" smtClean="0">
                <a:solidFill>
                  <a:srgbClr val="FF0000"/>
                </a:solidFill>
              </a:rPr>
              <a:t>come out of your mouth,</a:t>
            </a:r>
            <a:r>
              <a:rPr lang="en-US" sz="3200" b="1" dirty="0" smtClean="0"/>
              <a:t> but only what is beneficial for the building up of the one in need, that it may give grace to those who hear.</a:t>
            </a:r>
          </a:p>
          <a:p>
            <a:pPr>
              <a:buNone/>
            </a:pPr>
            <a:r>
              <a:rPr lang="en-US" sz="3200" b="1" dirty="0" smtClean="0"/>
              <a:t>30) And </a:t>
            </a:r>
            <a:r>
              <a:rPr lang="en-US" sz="3200" b="1" dirty="0" smtClean="0">
                <a:solidFill>
                  <a:srgbClr val="FF0000"/>
                </a:solidFill>
              </a:rPr>
              <a:t>do not grieve the Holy Spirit of God</a:t>
            </a:r>
            <a:r>
              <a:rPr lang="en-US" sz="3200" b="1" dirty="0" smtClean="0"/>
              <a:t>, by whom you were sealed for the day of redemption.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2590800" y="3124200"/>
            <a:ext cx="4495800" cy="3048000"/>
          </a:xfrm>
          <a:prstGeom prst="wedgeRectCallout">
            <a:avLst>
              <a:gd name="adj1" fmla="val 13727"/>
              <a:gd name="adj2" fmla="val -58883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3200" b="1" dirty="0" err="1" smtClean="0"/>
              <a:t>sapros</a:t>
            </a:r>
            <a:r>
              <a:rPr lang="en-US" sz="3200" b="1" dirty="0" smtClean="0"/>
              <a:t> </a:t>
            </a:r>
            <a:r>
              <a:rPr lang="en-US" sz="3200" b="1" dirty="0"/>
              <a:t>(sap-</a:t>
            </a:r>
            <a:r>
              <a:rPr lang="en-US" sz="3200" b="1" dirty="0" err="1"/>
              <a:t>ros</a:t>
            </a:r>
            <a:r>
              <a:rPr lang="en-US" sz="3200" b="1" dirty="0"/>
              <a:t>') adj.</a:t>
            </a:r>
          </a:p>
          <a:p>
            <a:pPr marL="342900" indent="-342900">
              <a:buAutoNum type="arabicPeriod"/>
            </a:pPr>
            <a:r>
              <a:rPr lang="en-US" sz="3200" b="1" dirty="0" smtClean="0"/>
              <a:t>rotten</a:t>
            </a:r>
            <a:r>
              <a:rPr lang="en-US" sz="3200" b="1" dirty="0"/>
              <a:t>, i.e. </a:t>
            </a:r>
            <a:r>
              <a:rPr lang="en-US" sz="3200" b="1" dirty="0" smtClean="0"/>
              <a:t>worthless</a:t>
            </a:r>
          </a:p>
          <a:p>
            <a:endParaRPr lang="en-US" sz="3200" dirty="0" smtClean="0"/>
          </a:p>
          <a:p>
            <a:r>
              <a:rPr lang="it-IT" sz="3200" b="1" dirty="0" smtClean="0"/>
              <a:t>sepo </a:t>
            </a:r>
            <a:r>
              <a:rPr lang="it-IT" sz="3200" b="1" dirty="0"/>
              <a:t>(say'-po) v.</a:t>
            </a:r>
          </a:p>
          <a:p>
            <a:r>
              <a:rPr lang="en-US" sz="3200" b="1" dirty="0"/>
              <a:t>1. to putrefy</a:t>
            </a:r>
          </a:p>
          <a:p>
            <a:r>
              <a:rPr lang="en-US" sz="3200" b="1" dirty="0"/>
              <a:t>2. </a:t>
            </a:r>
            <a:r>
              <a:rPr lang="en-US" sz="3200" b="1" i="1" dirty="0" smtClean="0"/>
              <a:t>Perish</a:t>
            </a:r>
            <a:endParaRPr lang="en-US" sz="3200" b="1" i="1" dirty="0"/>
          </a:p>
          <a:p>
            <a:pPr marL="342900" indent="-342900">
              <a:buAutoNum type="arabicPeriod"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533400"/>
            <a:ext cx="4495800" cy="6096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200" b="1" dirty="0" smtClean="0"/>
              <a:t>31) You </a:t>
            </a:r>
            <a:r>
              <a:rPr lang="en-US" sz="3200" b="1" u="sng" dirty="0" smtClean="0">
                <a:solidFill>
                  <a:srgbClr val="FF0000"/>
                </a:solidFill>
              </a:rPr>
              <a:t>must put away </a:t>
            </a:r>
            <a:r>
              <a:rPr lang="en-US" sz="3200" b="1" dirty="0" smtClean="0"/>
              <a:t>every kind of </a:t>
            </a:r>
          </a:p>
          <a:p>
            <a:pPr>
              <a:buNone/>
            </a:pPr>
            <a:endParaRPr lang="en-US" sz="3200" b="1" dirty="0" smtClean="0"/>
          </a:p>
          <a:p>
            <a:pPr>
              <a:buNone/>
            </a:pPr>
            <a:r>
              <a:rPr lang="en-US" sz="3200" b="1" dirty="0" smtClean="0"/>
              <a:t>bitterness, </a:t>
            </a:r>
          </a:p>
          <a:p>
            <a:pPr>
              <a:buNone/>
            </a:pPr>
            <a:endParaRPr lang="en-US" sz="3200" b="1" dirty="0" smtClean="0"/>
          </a:p>
          <a:p>
            <a:pPr>
              <a:buNone/>
            </a:pPr>
            <a:endParaRPr lang="en-US" sz="3200" b="1" dirty="0" smtClean="0"/>
          </a:p>
          <a:p>
            <a:pPr>
              <a:buNone/>
            </a:pPr>
            <a:r>
              <a:rPr lang="en-US" sz="3200" b="1" dirty="0" smtClean="0"/>
              <a:t>anger, wrath, quarreling, </a:t>
            </a:r>
          </a:p>
          <a:p>
            <a:pPr>
              <a:buNone/>
            </a:pPr>
            <a:endParaRPr lang="en-US" sz="3200" b="1" dirty="0" smtClean="0"/>
          </a:p>
          <a:p>
            <a:pPr>
              <a:buNone/>
            </a:pPr>
            <a:r>
              <a:rPr lang="en-US" sz="3200" b="1" dirty="0" smtClean="0"/>
              <a:t>and evil, </a:t>
            </a:r>
          </a:p>
          <a:p>
            <a:pPr>
              <a:buNone/>
            </a:pPr>
            <a:r>
              <a:rPr lang="en-US" sz="3200" b="1" dirty="0" smtClean="0"/>
              <a:t>slanderous talk.</a:t>
            </a:r>
          </a:p>
          <a:p>
            <a:pPr>
              <a:buNone/>
            </a:pPr>
            <a:endParaRPr lang="en-US" sz="3200" b="1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572000" y="457200"/>
            <a:ext cx="4343400" cy="6172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200" b="1" dirty="0" smtClean="0"/>
              <a:t>32) </a:t>
            </a:r>
            <a:r>
              <a:rPr lang="en-US" sz="3200" b="1" u="sng" dirty="0" smtClean="0"/>
              <a:t>Instead,</a:t>
            </a:r>
            <a:r>
              <a:rPr lang="en-US" sz="3200" b="1" dirty="0" smtClean="0"/>
              <a:t> </a:t>
            </a:r>
          </a:p>
          <a:p>
            <a:pPr>
              <a:buNone/>
            </a:pPr>
            <a:endParaRPr lang="en-US" sz="3200" b="1" dirty="0" smtClean="0"/>
          </a:p>
          <a:p>
            <a:pPr>
              <a:buNone/>
            </a:pPr>
            <a:r>
              <a:rPr lang="en-US" sz="3200" b="1" dirty="0" smtClean="0"/>
              <a:t>forgiving one another, just as God in Christ also forgave yo</a:t>
            </a:r>
            <a:r>
              <a:rPr lang="en-US" sz="2800" b="1" dirty="0" smtClean="0"/>
              <a:t>u.</a:t>
            </a:r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r>
              <a:rPr lang="en-US" sz="3200" b="1" dirty="0" smtClean="0"/>
              <a:t>compassionate,</a:t>
            </a:r>
          </a:p>
          <a:p>
            <a:pPr>
              <a:buNone/>
            </a:pPr>
            <a:endParaRPr lang="en-US" sz="3200" b="1" dirty="0" smtClean="0"/>
          </a:p>
          <a:p>
            <a:pPr>
              <a:buNone/>
            </a:pPr>
            <a:r>
              <a:rPr lang="en-US" sz="3200" b="1" dirty="0" smtClean="0"/>
              <a:t>  be kind to one another, </a:t>
            </a:r>
          </a:p>
          <a:p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971800" y="2362200"/>
            <a:ext cx="1676400" cy="0"/>
          </a:xfrm>
          <a:prstGeom prst="straightConnector1">
            <a:avLst/>
          </a:prstGeom>
          <a:ln w="38100">
            <a:solidFill>
              <a:srgbClr val="00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895600" y="4114800"/>
            <a:ext cx="1676400" cy="0"/>
          </a:xfrm>
          <a:prstGeom prst="straightConnector1">
            <a:avLst/>
          </a:prstGeom>
          <a:ln w="38100">
            <a:solidFill>
              <a:srgbClr val="00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048000" y="5410200"/>
            <a:ext cx="1600200" cy="0"/>
          </a:xfrm>
          <a:prstGeom prst="straightConnector1">
            <a:avLst/>
          </a:prstGeom>
          <a:ln w="38100">
            <a:solidFill>
              <a:srgbClr val="00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40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/>
              <a:t>Col 3:3) for </a:t>
            </a:r>
            <a:r>
              <a:rPr lang="en-US" sz="3600" b="1" u="sng" dirty="0" smtClean="0"/>
              <a:t>you have died and your life is hidden </a:t>
            </a:r>
            <a:r>
              <a:rPr lang="en-US" sz="3600" b="1" dirty="0" smtClean="0"/>
              <a:t>with Christ in God.</a:t>
            </a:r>
          </a:p>
          <a:p>
            <a:pPr>
              <a:buNone/>
            </a:pPr>
            <a:r>
              <a:rPr lang="en-US" sz="3600" b="1" dirty="0" smtClean="0"/>
              <a:t>4) When </a:t>
            </a:r>
            <a:r>
              <a:rPr lang="en-US" sz="3600" b="1" u="sng" dirty="0" smtClean="0"/>
              <a:t>Christ (who is your life) </a:t>
            </a:r>
            <a:r>
              <a:rPr lang="en-US" sz="3600" b="1" dirty="0" smtClean="0"/>
              <a:t>appears, then you too will be revealed in glory with him.</a:t>
            </a:r>
          </a:p>
          <a:p>
            <a:pPr>
              <a:buNone/>
            </a:pPr>
            <a:r>
              <a:rPr lang="en-US" sz="3600" b="1" dirty="0" smtClean="0"/>
              <a:t>5) </a:t>
            </a:r>
            <a:r>
              <a:rPr lang="en-US" sz="3600" b="1" u="sng" dirty="0" smtClean="0">
                <a:solidFill>
                  <a:srgbClr val="FF0000"/>
                </a:solidFill>
              </a:rPr>
              <a:t>So put to death </a:t>
            </a:r>
            <a:r>
              <a:rPr lang="en-US" sz="3600" b="1" dirty="0" smtClean="0"/>
              <a:t>whatever in your nature </a:t>
            </a:r>
            <a:r>
              <a:rPr lang="en-US" sz="3600" b="1" u="sng" dirty="0" smtClean="0">
                <a:solidFill>
                  <a:srgbClr val="FFFF00"/>
                </a:solidFill>
              </a:rPr>
              <a:t>belongs to the earth</a:t>
            </a:r>
            <a:r>
              <a:rPr lang="en-US" sz="3600" b="1" dirty="0" smtClean="0"/>
              <a:t>: sexual immorality, impurity, shameful passion, evil desire, and greed which is idolatry.</a:t>
            </a:r>
          </a:p>
          <a:p>
            <a:pPr>
              <a:buNone/>
            </a:pPr>
            <a:endParaRPr lang="en-US" sz="3600" b="1" dirty="0" smtClean="0"/>
          </a:p>
          <a:p>
            <a:pPr>
              <a:buNone/>
            </a:pPr>
            <a:endParaRPr lang="en-US" sz="3200" b="1" dirty="0" smtClean="0"/>
          </a:p>
          <a:p>
            <a:pPr>
              <a:buNone/>
            </a:pPr>
            <a:endParaRPr lang="en-US" sz="3200" b="1" dirty="0" smtClean="0"/>
          </a:p>
          <a:p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40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/>
              <a:t>A. Sexual Immorality, </a:t>
            </a:r>
          </a:p>
          <a:p>
            <a:pPr>
              <a:buNone/>
            </a:pPr>
            <a:r>
              <a:rPr lang="pt-BR" sz="3200" b="1" dirty="0" smtClean="0"/>
              <a:t>    porneia (por-nei'-ah) n.</a:t>
            </a:r>
          </a:p>
          <a:p>
            <a:pPr lvl="1">
              <a:buNone/>
            </a:pPr>
            <a:r>
              <a:rPr lang="en-US" sz="3200" b="1" dirty="0" smtClean="0"/>
              <a:t>1. prostitution (including adultery, incest, and porn)</a:t>
            </a:r>
          </a:p>
          <a:p>
            <a:pPr lvl="1">
              <a:buNone/>
            </a:pPr>
            <a:r>
              <a:rPr lang="en-US" sz="3200" b="1" dirty="0" smtClean="0"/>
              <a:t>2. </a:t>
            </a:r>
            <a:r>
              <a:rPr lang="en-US" sz="3200" b="1" i="1" dirty="0" smtClean="0"/>
              <a:t>unwedded stimulation or fulfillment of sexual desire</a:t>
            </a:r>
          </a:p>
          <a:p>
            <a:pPr>
              <a:buNone/>
            </a:pP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chnic">
  <a:themeElements>
    <a:clrScheme name="Custom 1">
      <a:dk1>
        <a:srgbClr val="595959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269</TotalTime>
  <Words>943</Words>
  <Application>Microsoft Office PowerPoint</Application>
  <PresentationFormat>On-screen Show (4:3)</PresentationFormat>
  <Paragraphs>108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Technic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Mike Kennedy</dc:creator>
  <cp:lastModifiedBy>Jeff Wilkins</cp:lastModifiedBy>
  <cp:revision>6</cp:revision>
  <cp:lastPrinted>2012-08-11T18:39:54Z</cp:lastPrinted>
  <dcterms:created xsi:type="dcterms:W3CDTF">2012-08-10T19:04:24Z</dcterms:created>
  <dcterms:modified xsi:type="dcterms:W3CDTF">2012-08-11T18:41:59Z</dcterms:modified>
</cp:coreProperties>
</file>