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  <p:sldId id="273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8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389A7-6BDF-4044-B462-804E23277EE4}" type="datetimeFigureOut">
              <a:rPr lang="en-US" smtClean="0"/>
              <a:pPr/>
              <a:t>9/16/2012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0EFCB-66BE-4B78-B6F4-A2662AB246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389A7-6BDF-4044-B462-804E23277EE4}" type="datetimeFigureOut">
              <a:rPr lang="en-US" smtClean="0"/>
              <a:pPr/>
              <a:t>9/16/2012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0EFCB-66BE-4B78-B6F4-A2662AB246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389A7-6BDF-4044-B462-804E23277EE4}" type="datetimeFigureOut">
              <a:rPr lang="en-US" smtClean="0"/>
              <a:pPr/>
              <a:t>9/16/2012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0EFCB-66BE-4B78-B6F4-A2662AB246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389A7-6BDF-4044-B462-804E23277EE4}" type="datetimeFigureOut">
              <a:rPr lang="en-US" smtClean="0"/>
              <a:pPr/>
              <a:t>9/16/2012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0EFCB-66BE-4B78-B6F4-A2662AB246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389A7-6BDF-4044-B462-804E23277EE4}" type="datetimeFigureOut">
              <a:rPr lang="en-US" smtClean="0"/>
              <a:pPr/>
              <a:t>9/16/2012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0EFCB-66BE-4B78-B6F4-A2662AB246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389A7-6BDF-4044-B462-804E23277EE4}" type="datetimeFigureOut">
              <a:rPr lang="en-US" smtClean="0"/>
              <a:pPr/>
              <a:t>9/16/2012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0EFCB-66BE-4B78-B6F4-A2662AB246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389A7-6BDF-4044-B462-804E23277EE4}" type="datetimeFigureOut">
              <a:rPr lang="en-US" smtClean="0"/>
              <a:pPr/>
              <a:t>9/16/2012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0EFCB-66BE-4B78-B6F4-A2662AB246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389A7-6BDF-4044-B462-804E23277EE4}" type="datetimeFigureOut">
              <a:rPr lang="en-US" smtClean="0"/>
              <a:pPr/>
              <a:t>9/16/2012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80EFCB-66BE-4B78-B6F4-A2662AB246C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389A7-6BDF-4044-B462-804E23277EE4}" type="datetimeFigureOut">
              <a:rPr lang="en-US" smtClean="0"/>
              <a:pPr/>
              <a:t>9/16/2012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0EFCB-66BE-4B78-B6F4-A2662AB246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389A7-6BDF-4044-B462-804E23277EE4}" type="datetimeFigureOut">
              <a:rPr lang="en-US" smtClean="0"/>
              <a:pPr/>
              <a:t>9/16/2012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ED80EFCB-66BE-4B78-B6F4-A2662AB246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2BA389A7-6BDF-4044-B462-804E23277EE4}" type="datetimeFigureOut">
              <a:rPr lang="en-US" smtClean="0"/>
              <a:pPr/>
              <a:t>9/16/2012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0EFCB-66BE-4B78-B6F4-A2662AB246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BA389A7-6BDF-4044-B462-804E23277EE4}" type="datetimeFigureOut">
              <a:rPr lang="en-US" smtClean="0"/>
              <a:pPr/>
              <a:t>9/16/2012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D80EFCB-66BE-4B78-B6F4-A2662AB246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152400"/>
            <a:ext cx="9144000" cy="67056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4800" b="1" dirty="0" smtClean="0"/>
          </a:p>
          <a:p>
            <a:pPr>
              <a:buNone/>
            </a:pPr>
            <a:endParaRPr lang="en-US" sz="4800" b="1" dirty="0" smtClean="0"/>
          </a:p>
          <a:p>
            <a:pPr>
              <a:buNone/>
            </a:pPr>
            <a:r>
              <a:rPr lang="en-US" sz="4800" b="1" dirty="0" smtClean="0"/>
              <a:t>  Signs of a marriage in crises     	            (revisited)</a:t>
            </a:r>
            <a:endParaRPr lang="en-US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152400"/>
            <a:ext cx="9144000" cy="6705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b="1" i="1" dirty="0" smtClean="0"/>
              <a:t>Col 3:8) But now, put off all such things as </a:t>
            </a:r>
            <a:r>
              <a:rPr lang="en-US" sz="3200" b="1" i="1" dirty="0" smtClean="0">
                <a:solidFill>
                  <a:srgbClr val="FFFF00"/>
                </a:solidFill>
              </a:rPr>
              <a:t>anger, rage,</a:t>
            </a:r>
            <a:r>
              <a:rPr lang="en-US" sz="3200" b="1" i="1" dirty="0" smtClean="0"/>
              <a:t> malice, slander, </a:t>
            </a:r>
            <a:r>
              <a:rPr lang="en-US" sz="3200" b="1" i="1" dirty="0" smtClean="0">
                <a:solidFill>
                  <a:srgbClr val="FFFF00"/>
                </a:solidFill>
              </a:rPr>
              <a:t>abusive language from your mouth.</a:t>
            </a:r>
          </a:p>
          <a:p>
            <a:pPr>
              <a:buNone/>
            </a:pPr>
            <a:r>
              <a:rPr lang="en-US" sz="3200" b="1" dirty="0" smtClean="0"/>
              <a:t>Somehow all these go hand in hand . Angry people  usually feel the need to release a barrage of un-colorful language in their tirade.</a:t>
            </a:r>
          </a:p>
          <a:p>
            <a:pPr>
              <a:buNone/>
            </a:pPr>
            <a:r>
              <a:rPr lang="en-US" sz="3200" b="1" dirty="0" smtClean="0"/>
              <a:t>Why?</a:t>
            </a:r>
          </a:p>
          <a:p>
            <a:pPr>
              <a:buNone/>
            </a:pPr>
            <a:r>
              <a:rPr lang="en-US" sz="3200" b="1" dirty="0" smtClean="0"/>
              <a:t>6. Not handling disagreements as a team</a:t>
            </a:r>
          </a:p>
          <a:p>
            <a:pPr>
              <a:buNone/>
            </a:pPr>
            <a:r>
              <a:rPr lang="en-US" sz="3200" b="1" dirty="0" smtClean="0"/>
              <a:t>7. Difference in beliefs about important issues.</a:t>
            </a:r>
          </a:p>
          <a:p>
            <a:pPr>
              <a:buNone/>
            </a:pPr>
            <a:r>
              <a:rPr lang="en-US" sz="3200" b="1" dirty="0" smtClean="0"/>
              <a:t>8. Not practicing faith/spirituality together.</a:t>
            </a:r>
          </a:p>
          <a:p>
            <a:pPr>
              <a:buNone/>
            </a:pPr>
            <a:endParaRPr lang="en-US" sz="3200" b="1" dirty="0" smtClean="0"/>
          </a:p>
          <a:p>
            <a:pPr>
              <a:buNone/>
            </a:pPr>
            <a:endParaRPr lang="en-US" sz="3200" b="1" i="1" dirty="0" smtClean="0"/>
          </a:p>
          <a:p>
            <a:endParaRPr lang="en-US" sz="3200" b="1" dirty="0" smtClean="0"/>
          </a:p>
          <a:p>
            <a:pPr>
              <a:buNone/>
            </a:pPr>
            <a:endParaRPr lang="en-US" sz="3200" b="1" dirty="0" smtClean="0"/>
          </a:p>
          <a:p>
            <a:pPr>
              <a:buNone/>
            </a:pPr>
            <a:endParaRPr lang="en-US" sz="3200" b="1" dirty="0" smtClean="0"/>
          </a:p>
          <a:p>
            <a:endParaRPr lang="en-US" sz="3200" b="1" dirty="0" smtClean="0"/>
          </a:p>
          <a:p>
            <a:pPr>
              <a:buNone/>
            </a:pP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152400"/>
            <a:ext cx="9144000" cy="6705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b="1" i="1" dirty="0" smtClean="0"/>
              <a:t>Ps 133</a:t>
            </a:r>
          </a:p>
          <a:p>
            <a:pPr marL="550926" indent="-514350">
              <a:buNone/>
            </a:pPr>
            <a:r>
              <a:rPr lang="en-US" sz="3200" b="1" i="1" dirty="0" smtClean="0"/>
              <a:t>BEHOLD, how good and how pleasant it is For brethren to </a:t>
            </a:r>
            <a:r>
              <a:rPr lang="en-US" sz="3200" b="1" i="1" dirty="0" smtClean="0">
                <a:solidFill>
                  <a:srgbClr val="FFFF00"/>
                </a:solidFill>
              </a:rPr>
              <a:t>dwell together </a:t>
            </a:r>
            <a:r>
              <a:rPr lang="en-US" sz="3200" b="1" i="1" dirty="0" smtClean="0"/>
              <a:t>in unity! </a:t>
            </a:r>
          </a:p>
          <a:p>
            <a:pPr marL="550926" indent="-514350">
              <a:buNone/>
            </a:pPr>
            <a:r>
              <a:rPr lang="en-US" sz="3200" b="1" i="1" dirty="0" smtClean="0"/>
              <a:t>Phil 1:27) Only let your conduct be worthy of the gospel of Christ, … that you stand fast in </a:t>
            </a:r>
            <a:r>
              <a:rPr lang="en-US" sz="3200" b="1" i="1" dirty="0" smtClean="0">
                <a:solidFill>
                  <a:srgbClr val="FFFF00"/>
                </a:solidFill>
              </a:rPr>
              <a:t>one</a:t>
            </a:r>
            <a:r>
              <a:rPr lang="en-US" sz="3200" b="1" i="1" dirty="0" smtClean="0"/>
              <a:t> spirit, with </a:t>
            </a:r>
            <a:r>
              <a:rPr lang="en-US" sz="3200" b="1" i="1" dirty="0" smtClean="0">
                <a:solidFill>
                  <a:srgbClr val="FFFF00"/>
                </a:solidFill>
              </a:rPr>
              <a:t>one </a:t>
            </a:r>
            <a:r>
              <a:rPr lang="en-US" sz="3200" b="1" i="1" dirty="0" smtClean="0"/>
              <a:t>mind striving together for the faith of the gospel,</a:t>
            </a:r>
          </a:p>
          <a:p>
            <a:pPr>
              <a:buNone/>
            </a:pPr>
            <a:r>
              <a:rPr lang="en-US" sz="3200" b="1" i="1" dirty="0" smtClean="0"/>
              <a:t>2 </a:t>
            </a:r>
            <a:r>
              <a:rPr lang="en-US" sz="3200" b="1" i="1" dirty="0" err="1" smtClean="0"/>
              <a:t>Cor</a:t>
            </a:r>
            <a:r>
              <a:rPr lang="en-US" sz="3200" b="1" i="1" dirty="0" smtClean="0"/>
              <a:t> 6:14) Do not be </a:t>
            </a:r>
            <a:r>
              <a:rPr lang="en-US" sz="3200" b="1" i="1" dirty="0" smtClean="0">
                <a:solidFill>
                  <a:srgbClr val="FFFF00"/>
                </a:solidFill>
              </a:rPr>
              <a:t>unequally yoked </a:t>
            </a:r>
            <a:r>
              <a:rPr lang="en-US" sz="3200" b="1" i="1" dirty="0" smtClean="0"/>
              <a:t>together with unbelievers. For </a:t>
            </a:r>
            <a:r>
              <a:rPr lang="en-US" sz="3200" b="1" i="1" dirty="0" smtClean="0">
                <a:solidFill>
                  <a:srgbClr val="FFFF00"/>
                </a:solidFill>
              </a:rPr>
              <a:t>what fellowship </a:t>
            </a:r>
            <a:r>
              <a:rPr lang="en-US" sz="3200" b="1" i="1" dirty="0" smtClean="0"/>
              <a:t>has righteousness with lawlessness? And </a:t>
            </a:r>
            <a:r>
              <a:rPr lang="en-US" sz="3200" b="1" i="1" dirty="0" smtClean="0">
                <a:solidFill>
                  <a:srgbClr val="FFFF00"/>
                </a:solidFill>
              </a:rPr>
              <a:t>what communion </a:t>
            </a:r>
            <a:r>
              <a:rPr lang="en-US" sz="3200" b="1" i="1" dirty="0" smtClean="0"/>
              <a:t>has light with darkness?</a:t>
            </a:r>
          </a:p>
          <a:p>
            <a:endParaRPr lang="en-US" sz="3200" b="1" dirty="0" smtClean="0"/>
          </a:p>
          <a:p>
            <a:endParaRPr lang="en-US" sz="3200" b="1" dirty="0" smtClean="0"/>
          </a:p>
          <a:p>
            <a:pPr>
              <a:buNone/>
            </a:pP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152400"/>
            <a:ext cx="9144000" cy="6705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/>
              <a:t>The principle remains, you cannot be divided on 6,7,8.</a:t>
            </a:r>
          </a:p>
          <a:p>
            <a:pPr>
              <a:buNone/>
            </a:pPr>
            <a:r>
              <a:rPr lang="en-US" sz="3200" b="1" dirty="0" smtClean="0"/>
              <a:t>9. Unrealistic beliefs about marriage.</a:t>
            </a:r>
          </a:p>
          <a:p>
            <a:pPr>
              <a:buNone/>
            </a:pPr>
            <a:r>
              <a:rPr lang="en-US" sz="3200" b="1" dirty="0" smtClean="0"/>
              <a:t>10. A low level of commitment to one another (infidelity, no long-term goals, etc.)</a:t>
            </a:r>
          </a:p>
          <a:p>
            <a:pPr>
              <a:buNone/>
            </a:pPr>
            <a:r>
              <a:rPr lang="en-US" sz="3200" b="1" dirty="0" smtClean="0"/>
              <a:t>Rom 8:22) For we know that the whole creation </a:t>
            </a:r>
            <a:r>
              <a:rPr lang="en-US" sz="3200" b="1" dirty="0" smtClean="0">
                <a:solidFill>
                  <a:srgbClr val="FFFF00"/>
                </a:solidFill>
              </a:rPr>
              <a:t>groans and labors </a:t>
            </a:r>
            <a:r>
              <a:rPr lang="en-US" sz="3200" b="1" dirty="0" smtClean="0"/>
              <a:t>with birth pangs together until now.</a:t>
            </a:r>
          </a:p>
          <a:p>
            <a:pPr>
              <a:buNone/>
            </a:pPr>
            <a:r>
              <a:rPr lang="en-US" sz="3200" b="1" dirty="0" smtClean="0"/>
              <a:t>23) Not only </a:t>
            </a:r>
            <a:r>
              <a:rPr lang="en-US" sz="3200" b="1" i="1" dirty="0" smtClean="0"/>
              <a:t>that, but we also who have the </a:t>
            </a:r>
            <a:r>
              <a:rPr lang="en-US" sz="3200" b="1" i="1" dirty="0" err="1" smtClean="0"/>
              <a:t>firstfruits</a:t>
            </a:r>
            <a:r>
              <a:rPr lang="en-US" sz="3200" b="1" i="1" dirty="0" smtClean="0"/>
              <a:t> of the Spirit, </a:t>
            </a:r>
            <a:r>
              <a:rPr lang="en-US" sz="3200" b="1" i="1" dirty="0" smtClean="0">
                <a:solidFill>
                  <a:srgbClr val="FFFF00"/>
                </a:solidFill>
              </a:rPr>
              <a:t>even we ourselves groan within ourselves</a:t>
            </a:r>
            <a:r>
              <a:rPr lang="en-US" sz="3200" b="1" i="1" dirty="0" smtClean="0"/>
              <a:t>, eagerly waiting for the adoption, the redemption of our body.</a:t>
            </a:r>
          </a:p>
          <a:p>
            <a:endParaRPr lang="en-US" sz="3200" b="1" dirty="0" smtClean="0"/>
          </a:p>
          <a:p>
            <a:pPr>
              <a:buNone/>
            </a:pPr>
            <a:endParaRPr lang="en-US" sz="3200" b="1" dirty="0" smtClean="0"/>
          </a:p>
          <a:p>
            <a:pPr>
              <a:buNone/>
            </a:pPr>
            <a:endParaRPr lang="en-US" sz="3200" b="1" dirty="0" smtClean="0"/>
          </a:p>
          <a:p>
            <a:pPr>
              <a:buNone/>
            </a:pP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152400"/>
            <a:ext cx="9144000" cy="6705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b="1" i="1" dirty="0" smtClean="0"/>
              <a:t>Eph 4:32) And be kind to one another, tenderhearted, forgiving one another, even as God in Christ forgave you.</a:t>
            </a:r>
          </a:p>
          <a:p>
            <a:pPr>
              <a:buNone/>
            </a:pPr>
            <a:r>
              <a:rPr lang="en-US" sz="3200" b="1" i="1" dirty="0" smtClean="0"/>
              <a:t>1 </a:t>
            </a:r>
            <a:r>
              <a:rPr lang="en-US" sz="3200" b="1" i="1" dirty="0" err="1" smtClean="0"/>
              <a:t>Cor</a:t>
            </a:r>
            <a:r>
              <a:rPr lang="en-US" sz="3200" b="1" i="1" dirty="0" smtClean="0"/>
              <a:t> 10:24) Let no one seek his own, but each one the other’s well-being.</a:t>
            </a:r>
          </a:p>
          <a:p>
            <a:pPr>
              <a:buNone/>
            </a:pPr>
            <a:r>
              <a:rPr lang="en-US" sz="3200" b="1" i="1" dirty="0" smtClean="0"/>
              <a:t>Eph 5:25) Husbands, love your wives, just as Christ also loved the church and gave Himself for her,</a:t>
            </a:r>
          </a:p>
          <a:p>
            <a:endParaRPr lang="en-US" sz="3200" b="1" i="1" dirty="0" smtClean="0"/>
          </a:p>
          <a:p>
            <a:pPr>
              <a:buNone/>
            </a:pPr>
            <a:endParaRPr lang="en-US" sz="3200" b="1" i="1" dirty="0" smtClean="0"/>
          </a:p>
          <a:p>
            <a:endParaRPr lang="en-US" sz="3200" b="1" dirty="0" smtClean="0"/>
          </a:p>
          <a:p>
            <a:endParaRPr lang="en-US" sz="3200" b="1" dirty="0" smtClean="0"/>
          </a:p>
          <a:p>
            <a:pPr>
              <a:buNone/>
            </a:pP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152400"/>
            <a:ext cx="9144000" cy="6705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200" b="1" u="sng" dirty="0" smtClean="0"/>
              <a:t>Signs of a couple in crisis:</a:t>
            </a:r>
          </a:p>
          <a:p>
            <a:pPr>
              <a:buNone/>
            </a:pPr>
            <a:r>
              <a:rPr lang="en-US" sz="3200" b="1" dirty="0" smtClean="0"/>
              <a:t>-Difficulty communicating well, especially when you disagree.</a:t>
            </a:r>
          </a:p>
          <a:p>
            <a:pPr>
              <a:buNone/>
            </a:pPr>
            <a:r>
              <a:rPr lang="en-US" sz="3200" b="1" dirty="0" smtClean="0"/>
              <a:t>-Avoidance/Withdrawal-one or both partners choose to avoid or withdrawal from conversations as a result of negative discussion.</a:t>
            </a:r>
          </a:p>
          <a:p>
            <a:pPr>
              <a:buNone/>
            </a:pPr>
            <a:r>
              <a:rPr lang="en-US" sz="3200" b="1" dirty="0" smtClean="0"/>
              <a:t>-Invalidation-when one talks negatively about the beliefs, feelings, thoughts, looks, etc. of the other partner.</a:t>
            </a:r>
          </a:p>
          <a:p>
            <a:pPr>
              <a:buNone/>
            </a:pPr>
            <a:r>
              <a:rPr lang="en-US" sz="3200" b="1" dirty="0" smtClean="0"/>
              <a:t>-Negative Interpretations-when one partner believes that the other partner is constantly behaving/speaking in a more negative way than is actually the case.</a:t>
            </a:r>
          </a:p>
          <a:p>
            <a:pPr>
              <a:buNone/>
            </a:pP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152400"/>
            <a:ext cx="9144000" cy="6705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/>
              <a:t>-Escalation-when in a discussion, one or both partners begin to escalate the conversation to hostile levels.</a:t>
            </a:r>
          </a:p>
          <a:p>
            <a:pPr>
              <a:buNone/>
            </a:pPr>
            <a:r>
              <a:rPr lang="en-US" sz="3200" b="1" dirty="0" smtClean="0"/>
              <a:t>-Not handling disagreements as a team.</a:t>
            </a:r>
          </a:p>
          <a:p>
            <a:pPr>
              <a:buNone/>
            </a:pPr>
            <a:r>
              <a:rPr lang="en-US" sz="3200" b="1" dirty="0" smtClean="0"/>
              <a:t>-Unrealistic beliefs about marriage.</a:t>
            </a:r>
          </a:p>
          <a:p>
            <a:pPr>
              <a:buNone/>
            </a:pPr>
            <a:r>
              <a:rPr lang="en-US" sz="3200" b="1" dirty="0" smtClean="0"/>
              <a:t>-Difference in beliefs about important issues.</a:t>
            </a:r>
          </a:p>
          <a:p>
            <a:pPr>
              <a:buNone/>
            </a:pPr>
            <a:r>
              <a:rPr lang="en-US" sz="3200" b="1" dirty="0" smtClean="0"/>
              <a:t>-A low level of commitment to one another (infidelity, no long-term goals, etc.)</a:t>
            </a:r>
          </a:p>
          <a:p>
            <a:pPr>
              <a:buNone/>
            </a:pPr>
            <a:r>
              <a:rPr lang="en-US" sz="3200" b="1" dirty="0" smtClean="0"/>
              <a:t>- Not practicing faith/spirituality together.</a:t>
            </a:r>
          </a:p>
          <a:p>
            <a:pPr>
              <a:buNone/>
            </a:pPr>
            <a:r>
              <a:rPr lang="en-US" sz="3200" b="1" dirty="0" smtClean="0"/>
              <a:t>           </a:t>
            </a:r>
            <a:r>
              <a:rPr lang="en-US" sz="2800" b="1" i="1" dirty="0" smtClean="0"/>
              <a:t>“Gary Smalley’s Website”</a:t>
            </a:r>
          </a:p>
          <a:p>
            <a:pPr>
              <a:buNone/>
            </a:pP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152400"/>
            <a:ext cx="9144000" cy="6705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/>
              <a:t> 1. Difficulty communicating well, especially  	when you disagree.</a:t>
            </a:r>
            <a:endParaRPr lang="en-US" sz="3200" b="1" u="sng" dirty="0" smtClean="0"/>
          </a:p>
          <a:p>
            <a:pPr>
              <a:buNone/>
            </a:pPr>
            <a:r>
              <a:rPr lang="en-US" sz="3200" b="1" u="sng" dirty="0" smtClean="0"/>
              <a:t>Proverbs 10:19  </a:t>
            </a:r>
          </a:p>
          <a:p>
            <a:pPr>
              <a:buNone/>
            </a:pPr>
            <a:r>
              <a:rPr lang="en-US" sz="3200" b="1" i="1" dirty="0" smtClean="0"/>
              <a:t>In the </a:t>
            </a:r>
            <a:r>
              <a:rPr lang="en-US" sz="3200" b="1" i="1" dirty="0" smtClean="0">
                <a:solidFill>
                  <a:srgbClr val="FFFF00"/>
                </a:solidFill>
              </a:rPr>
              <a:t>multitude of words = </a:t>
            </a:r>
            <a:r>
              <a:rPr lang="en-US" sz="3200" b="1" i="1" dirty="0" smtClean="0"/>
              <a:t>sin is not lacking,</a:t>
            </a:r>
          </a:p>
          <a:p>
            <a:pPr>
              <a:buNone/>
            </a:pPr>
            <a:r>
              <a:rPr lang="en-US" sz="3200" b="1" i="1" dirty="0" smtClean="0"/>
              <a:t>But he </a:t>
            </a:r>
            <a:r>
              <a:rPr lang="en-US" sz="3200" b="1" i="1" dirty="0" smtClean="0">
                <a:solidFill>
                  <a:srgbClr val="FFFF00"/>
                </a:solidFill>
              </a:rPr>
              <a:t>who restrains his lips = </a:t>
            </a:r>
            <a:r>
              <a:rPr lang="en-US" sz="3200" b="1" i="1" dirty="0" smtClean="0"/>
              <a:t>is wise. </a:t>
            </a:r>
          </a:p>
          <a:p>
            <a:pPr>
              <a:buNone/>
            </a:pPr>
            <a:r>
              <a:rPr lang="en-US" sz="3200" b="1" u="sng" dirty="0" smtClean="0"/>
              <a:t>Proverbs 17:27  </a:t>
            </a:r>
          </a:p>
          <a:p>
            <a:pPr>
              <a:buNone/>
            </a:pPr>
            <a:r>
              <a:rPr lang="en-US" sz="3200" b="1" i="1" dirty="0" smtClean="0"/>
              <a:t>He who </a:t>
            </a:r>
            <a:r>
              <a:rPr lang="en-US" sz="3200" b="1" i="1" dirty="0" smtClean="0">
                <a:solidFill>
                  <a:srgbClr val="FFFF00"/>
                </a:solidFill>
              </a:rPr>
              <a:t>has knowledge = spares his words</a:t>
            </a:r>
            <a:r>
              <a:rPr lang="en-US" sz="3200" b="1" i="1" dirty="0" smtClean="0"/>
              <a:t>,</a:t>
            </a:r>
          </a:p>
          <a:p>
            <a:pPr>
              <a:buNone/>
            </a:pPr>
            <a:r>
              <a:rPr lang="en-US" sz="3200" b="1" i="1" dirty="0" smtClean="0"/>
              <a:t>And a man </a:t>
            </a:r>
            <a:r>
              <a:rPr lang="en-US" sz="3200" b="1" i="1" dirty="0" smtClean="0">
                <a:solidFill>
                  <a:srgbClr val="FFFF00"/>
                </a:solidFill>
              </a:rPr>
              <a:t>of understanding </a:t>
            </a:r>
            <a:r>
              <a:rPr lang="en-US" sz="3200" b="1" i="1" dirty="0" smtClean="0"/>
              <a:t>= is </a:t>
            </a:r>
            <a:r>
              <a:rPr lang="en-US" sz="3200" b="1" i="1" dirty="0" smtClean="0">
                <a:solidFill>
                  <a:srgbClr val="FFFF00"/>
                </a:solidFill>
              </a:rPr>
              <a:t>of a calm spirit.</a:t>
            </a:r>
          </a:p>
          <a:p>
            <a:pPr>
              <a:buNone/>
            </a:pPr>
            <a:r>
              <a:rPr lang="en-US" sz="3200" b="1" i="1" u="sng" dirty="0" smtClean="0"/>
              <a:t>James 1:19) </a:t>
            </a:r>
            <a:r>
              <a:rPr lang="en-US" sz="3200" b="1" i="1" dirty="0" smtClean="0"/>
              <a:t>So then, my beloved brethren, let every man be </a:t>
            </a:r>
            <a:r>
              <a:rPr lang="en-US" sz="3200" b="1" i="1" dirty="0" smtClean="0">
                <a:solidFill>
                  <a:srgbClr val="FFFF00"/>
                </a:solidFill>
              </a:rPr>
              <a:t>swift</a:t>
            </a:r>
            <a:r>
              <a:rPr lang="en-US" sz="3200" b="1" i="1" dirty="0" smtClean="0"/>
              <a:t> to hear, </a:t>
            </a:r>
            <a:r>
              <a:rPr lang="en-US" sz="3200" b="1" i="1" dirty="0" smtClean="0">
                <a:solidFill>
                  <a:srgbClr val="FFFF00"/>
                </a:solidFill>
              </a:rPr>
              <a:t>slow</a:t>
            </a:r>
            <a:r>
              <a:rPr lang="en-US" sz="3200" b="1" i="1" dirty="0" smtClean="0"/>
              <a:t> to speak, </a:t>
            </a:r>
            <a:r>
              <a:rPr lang="en-US" sz="3200" b="1" i="1" dirty="0" smtClean="0">
                <a:solidFill>
                  <a:srgbClr val="FFFF00"/>
                </a:solidFill>
              </a:rPr>
              <a:t>slow </a:t>
            </a:r>
            <a:r>
              <a:rPr lang="en-US" sz="3200" b="1" i="1" dirty="0" smtClean="0"/>
              <a:t>to wrath;</a:t>
            </a:r>
          </a:p>
          <a:p>
            <a:pPr>
              <a:buNone/>
            </a:pPr>
            <a:endParaRPr lang="en-US" sz="3200" b="1" dirty="0" smtClean="0"/>
          </a:p>
          <a:p>
            <a:pPr>
              <a:buNone/>
            </a:pPr>
            <a:endParaRPr lang="en-US" sz="3200" i="1" dirty="0" smtClean="0"/>
          </a:p>
          <a:p>
            <a:pPr>
              <a:buNone/>
            </a:pP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152400"/>
            <a:ext cx="9144000" cy="6705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/>
              <a:t>2. Avoidance/Withdrawal-one or both partners choose to avoid or withdrawal from conversations as a result </a:t>
            </a:r>
            <a:r>
              <a:rPr lang="en-US" sz="3200" b="1" dirty="0" smtClean="0">
                <a:solidFill>
                  <a:srgbClr val="FFFF00"/>
                </a:solidFill>
              </a:rPr>
              <a:t>of negative discussion.</a:t>
            </a:r>
          </a:p>
          <a:p>
            <a:pPr>
              <a:buNone/>
            </a:pPr>
            <a:r>
              <a:rPr lang="en-US" sz="3200" b="1" dirty="0" smtClean="0"/>
              <a:t>You can’t avoid difficult discussions, especially if you are in crises. The temptation to react emotionally is strong. </a:t>
            </a:r>
          </a:p>
          <a:p>
            <a:pPr>
              <a:buNone/>
            </a:pPr>
            <a:r>
              <a:rPr lang="en-US" sz="3200" b="1" i="1" dirty="0" smtClean="0"/>
              <a:t>Eph 4:2) with all humility and </a:t>
            </a:r>
            <a:r>
              <a:rPr lang="en-US" sz="3200" b="1" i="1" dirty="0" smtClean="0">
                <a:solidFill>
                  <a:srgbClr val="FFFF00"/>
                </a:solidFill>
              </a:rPr>
              <a:t>gentleness</a:t>
            </a:r>
            <a:r>
              <a:rPr lang="en-US" sz="3200" b="1" i="1" dirty="0" smtClean="0"/>
              <a:t>, with patience, </a:t>
            </a:r>
            <a:r>
              <a:rPr lang="en-US" sz="3200" b="1" i="1" dirty="0" smtClean="0">
                <a:solidFill>
                  <a:srgbClr val="FFFF00"/>
                </a:solidFill>
              </a:rPr>
              <a:t>bearing with one another </a:t>
            </a:r>
            <a:r>
              <a:rPr lang="en-US" sz="3200" b="1" i="1" dirty="0" smtClean="0"/>
              <a:t>in love,</a:t>
            </a:r>
          </a:p>
          <a:p>
            <a:pPr>
              <a:buNone/>
            </a:pPr>
            <a:r>
              <a:rPr lang="en-US" sz="3200" b="1" i="1" dirty="0" smtClean="0"/>
              <a:t>3) (You) </a:t>
            </a:r>
            <a:r>
              <a:rPr lang="en-US" sz="3200" b="1" i="1" dirty="0" smtClean="0">
                <a:solidFill>
                  <a:srgbClr val="FFFF00"/>
                </a:solidFill>
              </a:rPr>
              <a:t>make every effort to keep </a:t>
            </a:r>
            <a:r>
              <a:rPr lang="en-US" sz="3200" b="1" i="1" dirty="0" smtClean="0"/>
              <a:t>the unity of the Spirit in the bond of peace.</a:t>
            </a:r>
          </a:p>
          <a:p>
            <a:endParaRPr lang="en-US" sz="3200" b="1" dirty="0" smtClean="0"/>
          </a:p>
          <a:p>
            <a:pPr>
              <a:buNone/>
            </a:pPr>
            <a:endParaRPr lang="en-US" sz="32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152400"/>
            <a:ext cx="9144000" cy="6705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/>
              <a:t>Eph 4:26) “Be angry, and do not sin”: do not </a:t>
            </a:r>
            <a:r>
              <a:rPr lang="en-US" sz="3200" b="1" dirty="0" smtClean="0">
                <a:solidFill>
                  <a:srgbClr val="FFFF00"/>
                </a:solidFill>
              </a:rPr>
              <a:t>let the sun go down </a:t>
            </a:r>
            <a:r>
              <a:rPr lang="en-US" sz="3200" b="1" dirty="0" smtClean="0"/>
              <a:t>on your wrath,</a:t>
            </a:r>
          </a:p>
          <a:p>
            <a:pPr>
              <a:buNone/>
            </a:pPr>
            <a:r>
              <a:rPr lang="en-US" sz="3200" b="1" dirty="0" smtClean="0"/>
              <a:t>3. Invalidation-when one talks negatively about the beliefs, feelings, thoughts, looks, etc. of the other partner.</a:t>
            </a:r>
          </a:p>
          <a:p>
            <a:pPr>
              <a:buNone/>
            </a:pPr>
            <a:r>
              <a:rPr lang="en-US" sz="3200" b="1" i="1" dirty="0" smtClean="0"/>
              <a:t>James 4:11 </a:t>
            </a:r>
            <a:r>
              <a:rPr lang="en-US" sz="3200" b="1" i="1" dirty="0" smtClean="0">
                <a:solidFill>
                  <a:srgbClr val="FFFF00"/>
                </a:solidFill>
              </a:rPr>
              <a:t>Do not </a:t>
            </a:r>
            <a:r>
              <a:rPr lang="en-US" sz="3200" b="1" i="1" dirty="0" smtClean="0"/>
              <a:t>speak evil of one another, brethren.</a:t>
            </a:r>
          </a:p>
          <a:p>
            <a:pPr>
              <a:buNone/>
            </a:pPr>
            <a:r>
              <a:rPr lang="en-US" sz="3200" b="1" i="1" dirty="0" smtClean="0"/>
              <a:t>Eph 4:29) </a:t>
            </a:r>
            <a:r>
              <a:rPr lang="en-US" sz="3200" b="1" i="1" dirty="0" smtClean="0">
                <a:solidFill>
                  <a:srgbClr val="FFFF00"/>
                </a:solidFill>
              </a:rPr>
              <a:t>Let no </a:t>
            </a:r>
            <a:r>
              <a:rPr lang="en-US" sz="3200" b="1" i="1" dirty="0" smtClean="0"/>
              <a:t>corrupt word proceed out of your mouth, but </a:t>
            </a:r>
            <a:r>
              <a:rPr lang="en-US" sz="3200" b="1" i="1" dirty="0" smtClean="0">
                <a:solidFill>
                  <a:srgbClr val="FFFF00"/>
                </a:solidFill>
              </a:rPr>
              <a:t>what is good </a:t>
            </a:r>
            <a:r>
              <a:rPr lang="en-US" sz="3200" b="1" i="1" dirty="0" smtClean="0"/>
              <a:t>for necessary edification, that it may impart grace to the hearers.</a:t>
            </a:r>
          </a:p>
          <a:p>
            <a:endParaRPr lang="en-US" sz="3200" b="1" dirty="0" smtClean="0"/>
          </a:p>
          <a:p>
            <a:pPr>
              <a:buNone/>
            </a:pPr>
            <a:endParaRPr lang="en-US" sz="3200" b="1" i="1" dirty="0" smtClean="0"/>
          </a:p>
          <a:p>
            <a:pPr>
              <a:buNone/>
            </a:pPr>
            <a:endParaRPr lang="en-US" sz="3200" b="1" dirty="0" smtClean="0"/>
          </a:p>
          <a:p>
            <a:pPr>
              <a:buNone/>
            </a:pP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152400"/>
            <a:ext cx="9144000" cy="6705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/>
              <a:t>4. Negative Interpretations-when one partner believes that the other partner is constantly behaving/speaking in a more negative way than is actually the case.</a:t>
            </a:r>
          </a:p>
          <a:p>
            <a:pPr>
              <a:buNone/>
            </a:pPr>
            <a:r>
              <a:rPr lang="en-US" sz="3200" b="1" i="1" dirty="0" smtClean="0"/>
              <a:t>1 </a:t>
            </a:r>
            <a:r>
              <a:rPr lang="en-US" sz="3200" b="1" i="1" dirty="0" err="1" smtClean="0"/>
              <a:t>Cor</a:t>
            </a:r>
            <a:r>
              <a:rPr lang="en-US" sz="3200" b="1" i="1" dirty="0" smtClean="0"/>
              <a:t> 4:5) So then, </a:t>
            </a:r>
            <a:r>
              <a:rPr lang="en-US" sz="3200" b="1" i="1" dirty="0" smtClean="0">
                <a:solidFill>
                  <a:srgbClr val="FFFF00"/>
                </a:solidFill>
              </a:rPr>
              <a:t>do not judge </a:t>
            </a:r>
            <a:r>
              <a:rPr lang="en-US" sz="3200" b="1" i="1" dirty="0" smtClean="0"/>
              <a:t>anything before the time. Wait until </a:t>
            </a:r>
            <a:r>
              <a:rPr lang="en-US" sz="3200" b="1" i="1" dirty="0" smtClean="0">
                <a:solidFill>
                  <a:srgbClr val="00B0F0"/>
                </a:solidFill>
              </a:rPr>
              <a:t>the Lord </a:t>
            </a:r>
            <a:r>
              <a:rPr lang="en-US" sz="3200" b="1" i="1" dirty="0" smtClean="0"/>
              <a:t>comes. He </a:t>
            </a:r>
            <a:r>
              <a:rPr lang="en-US" sz="3200" b="1" i="1" dirty="0" smtClean="0">
                <a:solidFill>
                  <a:srgbClr val="00B0F0"/>
                </a:solidFill>
              </a:rPr>
              <a:t>will bring to light </a:t>
            </a:r>
            <a:r>
              <a:rPr lang="en-US" sz="3200" b="1" i="1" dirty="0" smtClean="0"/>
              <a:t>the hidden things of darkness and reveal </a:t>
            </a:r>
            <a:r>
              <a:rPr lang="en-US" sz="3200" b="1" i="1" dirty="0" smtClean="0">
                <a:solidFill>
                  <a:srgbClr val="FFFF00"/>
                </a:solidFill>
              </a:rPr>
              <a:t>the motives of hearts</a:t>
            </a:r>
            <a:r>
              <a:rPr lang="en-US" sz="3200" b="1" i="1" dirty="0" smtClean="0"/>
              <a:t>. Then each will receive recognition from God.</a:t>
            </a:r>
          </a:p>
          <a:p>
            <a:pPr>
              <a:buNone/>
            </a:pPr>
            <a:r>
              <a:rPr lang="en-US" sz="3200" b="1" dirty="0" smtClean="0"/>
              <a:t>You stop assuming!</a:t>
            </a:r>
          </a:p>
          <a:p>
            <a:endParaRPr lang="en-US" sz="3200" b="1" dirty="0" smtClean="0"/>
          </a:p>
          <a:p>
            <a:pPr>
              <a:buNone/>
            </a:pP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152400"/>
            <a:ext cx="9144000" cy="6705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b="1" i="1" dirty="0" smtClean="0"/>
              <a:t>Rom 12:2) Do not be conformed to this present world, but </a:t>
            </a:r>
            <a:r>
              <a:rPr lang="en-US" sz="3200" b="1" i="1" dirty="0" smtClean="0">
                <a:solidFill>
                  <a:srgbClr val="FFFF00"/>
                </a:solidFill>
              </a:rPr>
              <a:t>be transformed by the renewing of your mind</a:t>
            </a:r>
            <a:r>
              <a:rPr lang="en-US" sz="3200" b="1" i="1" dirty="0" smtClean="0"/>
              <a:t>, </a:t>
            </a:r>
            <a:r>
              <a:rPr lang="en-US" sz="3200" b="1" i="1" dirty="0" smtClean="0">
                <a:solidFill>
                  <a:srgbClr val="FFFF00"/>
                </a:solidFill>
              </a:rPr>
              <a:t>so that you may</a:t>
            </a:r>
            <a:r>
              <a:rPr lang="en-US" sz="3200" b="1" i="1" dirty="0" smtClean="0"/>
              <a:t> test and </a:t>
            </a:r>
            <a:r>
              <a:rPr lang="en-US" sz="3200" b="1" i="1" dirty="0" smtClean="0">
                <a:solidFill>
                  <a:srgbClr val="FFFF00"/>
                </a:solidFill>
              </a:rPr>
              <a:t>approve what is the will of God </a:t>
            </a:r>
            <a:r>
              <a:rPr lang="en-US" sz="3200" b="1" i="1" dirty="0" smtClean="0"/>
              <a:t>– what is good and well-pleasing and perfect.</a:t>
            </a:r>
          </a:p>
          <a:p>
            <a:pPr>
              <a:buNone/>
            </a:pPr>
            <a:r>
              <a:rPr lang="en-US" sz="3200" b="1" i="1" dirty="0" smtClean="0"/>
              <a:t>5. </a:t>
            </a:r>
            <a:r>
              <a:rPr lang="en-US" sz="3200" b="1" dirty="0" smtClean="0"/>
              <a:t>-Escalation-when in a discussion, one or both partners begin to escalate the conversation to hostile levels.</a:t>
            </a:r>
          </a:p>
          <a:p>
            <a:pPr>
              <a:buNone/>
            </a:pPr>
            <a:endParaRPr lang="en-US" sz="3200" b="1" i="1" dirty="0" smtClean="0"/>
          </a:p>
          <a:p>
            <a:pPr>
              <a:buNone/>
            </a:pPr>
            <a:r>
              <a:rPr lang="en-US" sz="3200" b="1" i="1" dirty="0" smtClean="0"/>
              <a:t>James 1:20) For human anger does not accomplish God’s righteousness.</a:t>
            </a:r>
          </a:p>
          <a:p>
            <a:endParaRPr lang="en-US" sz="3200" b="1" dirty="0" smtClean="0"/>
          </a:p>
          <a:p>
            <a:pPr>
              <a:buNone/>
            </a:pPr>
            <a:endParaRPr lang="en-US" sz="3200" b="1" i="1" dirty="0" smtClean="0"/>
          </a:p>
          <a:p>
            <a:pPr>
              <a:buNone/>
            </a:pPr>
            <a:endParaRPr lang="en-US" sz="3200" b="1" dirty="0" smtClean="0"/>
          </a:p>
          <a:p>
            <a:pPr>
              <a:buNone/>
            </a:pP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152400"/>
            <a:ext cx="9144000" cy="6705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b="1" i="1" dirty="0" smtClean="0"/>
              <a:t>2 </a:t>
            </a:r>
            <a:r>
              <a:rPr lang="en-US" sz="3200" b="1" i="1" dirty="0" err="1" smtClean="0"/>
              <a:t>Cor</a:t>
            </a:r>
            <a:r>
              <a:rPr lang="en-US" sz="3200" b="1" i="1" dirty="0" smtClean="0"/>
              <a:t> 12:20) For I am afraid that somehow when I come I will not find you what I wish, and you will find me not what you wish. I am afraid that somehow there may be </a:t>
            </a:r>
            <a:r>
              <a:rPr lang="en-US" sz="3200" b="1" i="1" dirty="0" smtClean="0">
                <a:solidFill>
                  <a:srgbClr val="FFFF00"/>
                </a:solidFill>
              </a:rPr>
              <a:t>quarreling, jealousy, intense anger, </a:t>
            </a:r>
            <a:r>
              <a:rPr lang="en-US" sz="3200" b="1" i="1" dirty="0" smtClean="0"/>
              <a:t>selfish ambition, </a:t>
            </a:r>
            <a:r>
              <a:rPr lang="en-US" sz="3200" b="1" i="1" dirty="0" smtClean="0">
                <a:solidFill>
                  <a:srgbClr val="FFFF00"/>
                </a:solidFill>
              </a:rPr>
              <a:t>slander</a:t>
            </a:r>
            <a:r>
              <a:rPr lang="en-US" sz="3200" b="1" i="1" dirty="0" smtClean="0"/>
              <a:t>, gossip, </a:t>
            </a:r>
            <a:r>
              <a:rPr lang="en-US" sz="3200" b="1" i="1" dirty="0" smtClean="0">
                <a:solidFill>
                  <a:srgbClr val="FFFF00"/>
                </a:solidFill>
              </a:rPr>
              <a:t>arrogance</a:t>
            </a:r>
            <a:r>
              <a:rPr lang="en-US" sz="3200" b="1" i="1" dirty="0" smtClean="0"/>
              <a:t>, and disorder.</a:t>
            </a:r>
          </a:p>
          <a:p>
            <a:pPr>
              <a:buNone/>
            </a:pPr>
            <a:r>
              <a:rPr lang="en-US" sz="3200" b="1" dirty="0" smtClean="0"/>
              <a:t>Anger is always used to bully, to control, to frighten to submission. </a:t>
            </a:r>
          </a:p>
          <a:p>
            <a:pPr>
              <a:buNone/>
            </a:pPr>
            <a:r>
              <a:rPr lang="en-US" sz="3200" b="1" dirty="0" smtClean="0"/>
              <a:t>Fearful people are angry people. If you drill down far enough, you will find fear of something.</a:t>
            </a:r>
          </a:p>
          <a:p>
            <a:endParaRPr lang="en-US" sz="3200" b="1" dirty="0" smtClean="0"/>
          </a:p>
          <a:p>
            <a:pPr>
              <a:buNone/>
            </a:pP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373</TotalTime>
  <Words>901</Words>
  <Application>Microsoft Office PowerPoint</Application>
  <PresentationFormat>On-screen Show (4:3)</PresentationFormat>
  <Paragraphs>75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Technic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Mike Kennedy</dc:creator>
  <cp:lastModifiedBy>Jeff Wilkins</cp:lastModifiedBy>
  <cp:revision>9</cp:revision>
  <dcterms:created xsi:type="dcterms:W3CDTF">2012-09-07T19:17:22Z</dcterms:created>
  <dcterms:modified xsi:type="dcterms:W3CDTF">2012-09-16T08:48:12Z</dcterms:modified>
</cp:coreProperties>
</file>